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64" r:id="rId12"/>
  </p:sldIdLst>
  <p:sldSz cx="14630400" cy="8229600"/>
  <p:notesSz cx="8229600" cy="14630400"/>
  <p:embeddedFontLst>
    <p:embeddedFont>
      <p:font typeface="Arimo" panose="020B0604020202020204" charset="0"/>
      <p:regular r:id="rId14"/>
    </p:embeddedFont>
    <p:embeddedFont>
      <p:font typeface="Outfit Extra Bold" panose="020B0604020202020204" charset="0"/>
      <p:regular r:id="rId1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74FC5-CFAF-494F-36F5-B8A69683AF40}" v="304" dt="2025-01-06T17:25:42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F546B-CE38-4FBC-A59B-E07EDC6AB240}" type="datetimeFigureOut">
              <a:t>06.01.2025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4033D-088F-46C0-9467-195ADD2B78E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25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8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>
          <a:blip r:embed="rId3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75968"/>
            <a:ext cx="783421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5E98F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Web</a:t>
            </a:r>
            <a:r>
              <a:rPr lang="en-US" sz="44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MD</a:t>
            </a: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: Twój Kompas Zdrowia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56836"/>
            <a:ext cx="7035561" cy="2986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i="1" dirty="0">
                <a:latin typeface="Arimo"/>
                <a:ea typeface="Arimo"/>
                <a:cs typeface="Arimo"/>
              </a:rPr>
              <a:t>Ta prezentacja przedstawia jak w pełni wykorzystać zasoby strony WebMD.com, aby uzyskać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rzetelne</a:t>
            </a:r>
            <a:r>
              <a:rPr lang="en-US" sz="2000" i="1" dirty="0">
                <a:latin typeface="Arimo"/>
                <a:ea typeface="Arimo"/>
                <a:cs typeface="Arimo"/>
              </a:rPr>
              <a:t>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informacje</a:t>
            </a:r>
            <a:r>
              <a:rPr lang="en-US" sz="2000" i="1" dirty="0">
                <a:latin typeface="Arimo"/>
                <a:ea typeface="Arimo"/>
                <a:cs typeface="Arimo"/>
              </a:rPr>
              <a:t>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medyczne</a:t>
            </a:r>
            <a:r>
              <a:rPr lang="en-US" sz="2000" i="1" dirty="0">
                <a:latin typeface="Arimo"/>
                <a:ea typeface="Arimo"/>
                <a:cs typeface="Arimo"/>
              </a:rPr>
              <a:t>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i</a:t>
            </a:r>
            <a:r>
              <a:rPr lang="en-US" sz="2000" i="1" dirty="0">
                <a:latin typeface="Arimo"/>
                <a:ea typeface="Arimo"/>
                <a:cs typeface="Arimo"/>
              </a:rPr>
              <a:t>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zoptymalizować</a:t>
            </a:r>
            <a:r>
              <a:rPr lang="en-US" sz="2000" i="1" dirty="0">
                <a:latin typeface="Arimo"/>
                <a:ea typeface="Arimo"/>
                <a:cs typeface="Arimo"/>
              </a:rPr>
              <a:t>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swoje</a:t>
            </a:r>
            <a:r>
              <a:rPr lang="en-US" sz="2000" i="1" dirty="0">
                <a:latin typeface="Arimo"/>
                <a:ea typeface="Arimo"/>
                <a:cs typeface="Arimo"/>
              </a:rPr>
              <a:t> </a:t>
            </a:r>
            <a:r>
              <a:rPr lang="en-US" sz="2000" i="1" dirty="0" err="1">
                <a:latin typeface="Arimo"/>
                <a:ea typeface="Arimo"/>
                <a:cs typeface="Arimo"/>
              </a:rPr>
              <a:t>zdrowie</a:t>
            </a:r>
            <a:r>
              <a:rPr lang="en-US" sz="2000" i="1" dirty="0">
                <a:latin typeface="Arimo"/>
                <a:ea typeface="Arimo"/>
                <a:cs typeface="Arimo"/>
              </a:rPr>
              <a:t>.</a:t>
            </a:r>
            <a:endParaRPr lang="en-US" sz="2000">
              <a:latin typeface="Arimo"/>
              <a:ea typeface="Arimo"/>
              <a:cs typeface="Arimo"/>
            </a:endParaRPr>
          </a:p>
          <a:p>
            <a:pPr>
              <a:lnSpc>
                <a:spcPts val="2850"/>
              </a:lnSpc>
            </a:pPr>
            <a:endParaRPr lang="en-US" sz="2000" i="1" dirty="0">
              <a:latin typeface="Arimo"/>
              <a:ea typeface="+mn-lt"/>
              <a:cs typeface="+mn-lt"/>
            </a:endParaRPr>
          </a:p>
          <a:p>
            <a:pPr>
              <a:lnSpc>
                <a:spcPts val="2850"/>
              </a:lnSpc>
            </a:pPr>
            <a:endParaRPr lang="en-US" sz="2000" b="1" i="1" dirty="0">
              <a:solidFill>
                <a:srgbClr val="2A2742"/>
              </a:solidFill>
              <a:latin typeface="Arimo"/>
              <a:ea typeface="+mn-lt"/>
              <a:cs typeface="+mn-lt"/>
            </a:endParaRPr>
          </a:p>
          <a:p>
            <a:pPr>
              <a:lnSpc>
                <a:spcPts val="2850"/>
              </a:lnSpc>
            </a:pPr>
            <a:endParaRPr lang="en-US" sz="2000" i="1" dirty="0">
              <a:solidFill>
                <a:srgbClr val="2A2742"/>
              </a:solidFill>
              <a:latin typeface="Arimo"/>
              <a:ea typeface="+mn-lt"/>
              <a:cs typeface="+mn-lt"/>
            </a:endParaRPr>
          </a:p>
          <a:p>
            <a:pPr>
              <a:lnSpc>
                <a:spcPts val="2850"/>
              </a:lnSpc>
            </a:pPr>
            <a:r>
              <a:rPr lang="en-US" sz="2000" i="1" dirty="0">
                <a:latin typeface="Arimo"/>
                <a:ea typeface="+mn-lt"/>
                <a:cs typeface="+mn-lt"/>
              </a:rPr>
              <a:t>Strona WebMD, </a:t>
            </a:r>
            <a:r>
              <a:rPr lang="en-US" sz="2000" i="1" err="1">
                <a:latin typeface="Arimo"/>
                <a:ea typeface="+mn-lt"/>
                <a:cs typeface="+mn-lt"/>
              </a:rPr>
              <a:t>jedna</a:t>
            </a:r>
            <a:r>
              <a:rPr lang="en-US" sz="2000" i="1" dirty="0">
                <a:latin typeface="Arimo"/>
                <a:ea typeface="+mn-lt"/>
                <a:cs typeface="+mn-lt"/>
              </a:rPr>
              <a:t> z </a:t>
            </a:r>
            <a:r>
              <a:rPr lang="en-US" sz="2000" i="1" err="1">
                <a:latin typeface="Arimo"/>
                <a:ea typeface="+mn-lt"/>
                <a:cs typeface="+mn-lt"/>
              </a:rPr>
              <a:t>wiodących</a:t>
            </a:r>
            <a:r>
              <a:rPr lang="en-US" sz="2000" i="1" dirty="0">
                <a:latin typeface="Arimo"/>
                <a:ea typeface="+mn-lt"/>
                <a:cs typeface="+mn-lt"/>
              </a:rPr>
              <a:t> platform </a:t>
            </a:r>
            <a:r>
              <a:rPr lang="en-US" sz="2000" i="1" err="1">
                <a:latin typeface="Arimo"/>
                <a:ea typeface="+mn-lt"/>
                <a:cs typeface="+mn-lt"/>
              </a:rPr>
              <a:t>informacyjnych</a:t>
            </a:r>
            <a:r>
              <a:rPr lang="en-US" sz="2000" i="1" dirty="0">
                <a:latin typeface="Arimo"/>
                <a:ea typeface="+mn-lt"/>
                <a:cs typeface="+mn-lt"/>
              </a:rPr>
              <a:t> o </a:t>
            </a:r>
            <a:r>
              <a:rPr lang="en-US" sz="2000" i="1" err="1">
                <a:latin typeface="Arimo"/>
                <a:ea typeface="+mn-lt"/>
                <a:cs typeface="+mn-lt"/>
              </a:rPr>
              <a:t>zdrowiu</a:t>
            </a:r>
            <a:r>
              <a:rPr lang="en-US" sz="2000" i="1" dirty="0">
                <a:latin typeface="Arimo"/>
                <a:ea typeface="+mn-lt"/>
                <a:cs typeface="+mn-lt"/>
              </a:rPr>
              <a:t>, </a:t>
            </a:r>
            <a:r>
              <a:rPr lang="en-US" sz="2000" i="1" err="1">
                <a:latin typeface="Arimo"/>
                <a:ea typeface="+mn-lt"/>
                <a:cs typeface="+mn-lt"/>
              </a:rPr>
              <a:t>wdraża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sztuczną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inteligencję</a:t>
            </a:r>
            <a:r>
              <a:rPr lang="en-US" sz="2000" i="1" dirty="0">
                <a:latin typeface="Arimo"/>
                <a:ea typeface="+mn-lt"/>
                <a:cs typeface="+mn-lt"/>
              </a:rPr>
              <a:t> (AI) do </a:t>
            </a:r>
            <a:r>
              <a:rPr lang="en-US" sz="2000" i="1" err="1">
                <a:latin typeface="Arimo"/>
                <a:ea typeface="+mn-lt"/>
                <a:cs typeface="+mn-lt"/>
              </a:rPr>
              <a:t>ulepszenia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swojej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oferty</a:t>
            </a:r>
            <a:r>
              <a:rPr lang="en-US" sz="2000" i="1" dirty="0">
                <a:latin typeface="Arimo"/>
                <a:ea typeface="+mn-lt"/>
                <a:cs typeface="+mn-lt"/>
              </a:rPr>
              <a:t>. AI </a:t>
            </a:r>
            <a:r>
              <a:rPr lang="en-US" sz="2000" i="1" err="1">
                <a:latin typeface="Arimo"/>
                <a:ea typeface="+mn-lt"/>
                <a:cs typeface="+mn-lt"/>
              </a:rPr>
              <a:t>pomaga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użytkownikom</a:t>
            </a:r>
            <a:r>
              <a:rPr lang="en-US" sz="2000" i="1" dirty="0">
                <a:latin typeface="Arimo"/>
                <a:ea typeface="+mn-lt"/>
                <a:cs typeface="+mn-lt"/>
              </a:rPr>
              <a:t> w </a:t>
            </a:r>
            <a:r>
              <a:rPr lang="en-US" sz="2000" i="1" err="1">
                <a:latin typeface="Arimo"/>
                <a:ea typeface="+mn-lt"/>
                <a:cs typeface="+mn-lt"/>
              </a:rPr>
              <a:t>szybkim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i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łatwym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uzyskaniu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dostępu</a:t>
            </a:r>
            <a:r>
              <a:rPr lang="en-US" sz="2000" i="1" dirty="0">
                <a:latin typeface="Arimo"/>
                <a:ea typeface="+mn-lt"/>
                <a:cs typeface="+mn-lt"/>
              </a:rPr>
              <a:t> do </a:t>
            </a:r>
            <a:r>
              <a:rPr lang="en-US" sz="2000" i="1" err="1">
                <a:latin typeface="Arimo"/>
                <a:ea typeface="+mn-lt"/>
                <a:cs typeface="+mn-lt"/>
              </a:rPr>
              <a:t>zaufanych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informacji</a:t>
            </a:r>
            <a:r>
              <a:rPr lang="en-US" sz="2000" i="1" dirty="0">
                <a:latin typeface="Arimo"/>
                <a:ea typeface="+mn-lt"/>
                <a:cs typeface="+mn-lt"/>
              </a:rPr>
              <a:t> o </a:t>
            </a:r>
            <a:r>
              <a:rPr lang="en-US" sz="2000" i="1" err="1">
                <a:latin typeface="Arimo"/>
                <a:ea typeface="+mn-lt"/>
                <a:cs typeface="+mn-lt"/>
              </a:rPr>
              <a:t>zdrowiu</a:t>
            </a:r>
            <a:r>
              <a:rPr lang="en-US" sz="2000" i="1" dirty="0">
                <a:latin typeface="Arimo"/>
                <a:ea typeface="+mn-lt"/>
                <a:cs typeface="+mn-lt"/>
              </a:rPr>
              <a:t>, co </a:t>
            </a:r>
            <a:r>
              <a:rPr lang="en-US" sz="2000" i="1" err="1">
                <a:latin typeface="Arimo"/>
                <a:ea typeface="+mn-lt"/>
                <a:cs typeface="+mn-lt"/>
              </a:rPr>
              <a:t>prowadzi</a:t>
            </a:r>
            <a:r>
              <a:rPr lang="en-US" sz="2000" i="1" dirty="0">
                <a:latin typeface="Arimo"/>
                <a:ea typeface="+mn-lt"/>
                <a:cs typeface="+mn-lt"/>
              </a:rPr>
              <a:t> do </a:t>
            </a:r>
            <a:r>
              <a:rPr lang="en-US" sz="2000" i="1" err="1">
                <a:latin typeface="Arimo"/>
                <a:ea typeface="+mn-lt"/>
                <a:cs typeface="+mn-lt"/>
              </a:rPr>
              <a:t>bardziej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świadomych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decyzji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dotyczących</a:t>
            </a:r>
            <a:r>
              <a:rPr lang="en-US" sz="2000" i="1" dirty="0">
                <a:latin typeface="Arimo"/>
                <a:ea typeface="+mn-lt"/>
                <a:cs typeface="+mn-lt"/>
              </a:rPr>
              <a:t> </a:t>
            </a:r>
            <a:r>
              <a:rPr lang="en-US" sz="2000" i="1" err="1">
                <a:latin typeface="Arimo"/>
                <a:ea typeface="+mn-lt"/>
                <a:cs typeface="+mn-lt"/>
              </a:rPr>
              <a:t>zdrowia</a:t>
            </a:r>
            <a:r>
              <a:rPr lang="en-US" sz="2000" i="1" dirty="0">
                <a:latin typeface="Arimo"/>
                <a:ea typeface="+mn-lt"/>
                <a:cs typeface="+mn-lt"/>
              </a:rPr>
              <a:t>.</a:t>
            </a:r>
            <a:endParaRPr lang="en-US" sz="2000">
              <a:latin typeface="Arimo"/>
              <a:ea typeface="Arimo"/>
              <a:cs typeface="Arimo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1750" b="1" dirty="0">
              <a:solidFill>
                <a:srgbClr val="2A2742"/>
              </a:solidFill>
              <a:latin typeface="Arimo"/>
              <a:ea typeface="Arimo"/>
              <a:cs typeface="Arimo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4841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7" name="Obraz 6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C597CD9E-F15A-1F58-7179-4BFA9C28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  <p:pic>
        <p:nvPicPr>
          <p:cNvPr id="2" name="Obraz 1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2EBEA3D6-B3D1-1160-3741-6E5A67A24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349" y="-965"/>
            <a:ext cx="4608653" cy="4735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7515A9-3C6B-B957-39DA-C2D65552E7C8}"/>
              </a:ext>
            </a:extLst>
          </p:cNvPr>
          <p:cNvSpPr txBox="1"/>
          <p:nvPr/>
        </p:nvSpPr>
        <p:spPr>
          <a:xfrm>
            <a:off x="768096" y="390442"/>
            <a:ext cx="5242322" cy="23482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b="1" baseline="0">
                <a:latin typeface="+mj-lt"/>
                <a:ea typeface="+mj-ea"/>
                <a:cs typeface="+mj-cs"/>
              </a:rPr>
              <a:t>Jak AI wspomaga stronę WebMD</a:t>
            </a:r>
            <a:r>
              <a:rPr lang="en-US" sz="5500" b="1">
                <a:latin typeface="+mj-lt"/>
                <a:ea typeface="+mj-ea"/>
                <a:cs typeface="+mj-cs"/>
              </a:rPr>
              <a:t>​</a:t>
            </a:r>
          </a:p>
        </p:txBody>
      </p:sp>
      <p:sp>
        <p:nvSpPr>
          <p:cNvPr id="1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096" y="3104392"/>
            <a:ext cx="4169664" cy="21946"/>
          </a:xfrm>
          <a:custGeom>
            <a:avLst/>
            <a:gdLst>
              <a:gd name="connsiteX0" fmla="*/ 0 w 4169664"/>
              <a:gd name="connsiteY0" fmla="*/ 0 h 21946"/>
              <a:gd name="connsiteX1" fmla="*/ 694944 w 4169664"/>
              <a:gd name="connsiteY1" fmla="*/ 0 h 21946"/>
              <a:gd name="connsiteX2" fmla="*/ 1473281 w 4169664"/>
              <a:gd name="connsiteY2" fmla="*/ 0 h 21946"/>
              <a:gd name="connsiteX3" fmla="*/ 2084832 w 4169664"/>
              <a:gd name="connsiteY3" fmla="*/ 0 h 21946"/>
              <a:gd name="connsiteX4" fmla="*/ 2696383 w 4169664"/>
              <a:gd name="connsiteY4" fmla="*/ 0 h 21946"/>
              <a:gd name="connsiteX5" fmla="*/ 3433023 w 4169664"/>
              <a:gd name="connsiteY5" fmla="*/ 0 h 21946"/>
              <a:gd name="connsiteX6" fmla="*/ 4169664 w 4169664"/>
              <a:gd name="connsiteY6" fmla="*/ 0 h 21946"/>
              <a:gd name="connsiteX7" fmla="*/ 4169664 w 4169664"/>
              <a:gd name="connsiteY7" fmla="*/ 21946 h 21946"/>
              <a:gd name="connsiteX8" fmla="*/ 3391327 w 4169664"/>
              <a:gd name="connsiteY8" fmla="*/ 21946 h 21946"/>
              <a:gd name="connsiteX9" fmla="*/ 2654686 w 4169664"/>
              <a:gd name="connsiteY9" fmla="*/ 21946 h 21946"/>
              <a:gd name="connsiteX10" fmla="*/ 1959742 w 4169664"/>
              <a:gd name="connsiteY10" fmla="*/ 21946 h 21946"/>
              <a:gd name="connsiteX11" fmla="*/ 1223101 w 4169664"/>
              <a:gd name="connsiteY11" fmla="*/ 21946 h 21946"/>
              <a:gd name="connsiteX12" fmla="*/ 0 w 4169664"/>
              <a:gd name="connsiteY12" fmla="*/ 21946 h 21946"/>
              <a:gd name="connsiteX13" fmla="*/ 0 w 4169664"/>
              <a:gd name="connsiteY13" fmla="*/ 0 h 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9664" h="21946" fill="none" extrusionOk="0">
                <a:moveTo>
                  <a:pt x="0" y="0"/>
                </a:moveTo>
                <a:cubicBezTo>
                  <a:pt x="339081" y="33322"/>
                  <a:pt x="420647" y="21609"/>
                  <a:pt x="694944" y="0"/>
                </a:cubicBezTo>
                <a:cubicBezTo>
                  <a:pt x="969241" y="-21609"/>
                  <a:pt x="1180055" y="-24321"/>
                  <a:pt x="1473281" y="0"/>
                </a:cubicBezTo>
                <a:cubicBezTo>
                  <a:pt x="1766507" y="24321"/>
                  <a:pt x="1796116" y="13114"/>
                  <a:pt x="2084832" y="0"/>
                </a:cubicBezTo>
                <a:cubicBezTo>
                  <a:pt x="2373548" y="-13114"/>
                  <a:pt x="2413942" y="29356"/>
                  <a:pt x="2696383" y="0"/>
                </a:cubicBezTo>
                <a:cubicBezTo>
                  <a:pt x="2978824" y="-29356"/>
                  <a:pt x="3118658" y="6767"/>
                  <a:pt x="3433023" y="0"/>
                </a:cubicBezTo>
                <a:cubicBezTo>
                  <a:pt x="3747388" y="-6767"/>
                  <a:pt x="3991753" y="34038"/>
                  <a:pt x="4169664" y="0"/>
                </a:cubicBezTo>
                <a:cubicBezTo>
                  <a:pt x="4170206" y="9051"/>
                  <a:pt x="4169188" y="17369"/>
                  <a:pt x="4169664" y="21946"/>
                </a:cubicBezTo>
                <a:cubicBezTo>
                  <a:pt x="3988313" y="44320"/>
                  <a:pt x="3581828" y="-3110"/>
                  <a:pt x="3391327" y="21946"/>
                </a:cubicBezTo>
                <a:cubicBezTo>
                  <a:pt x="3200826" y="47002"/>
                  <a:pt x="2815087" y="42788"/>
                  <a:pt x="2654686" y="21946"/>
                </a:cubicBezTo>
                <a:cubicBezTo>
                  <a:pt x="2494285" y="1104"/>
                  <a:pt x="2170161" y="39259"/>
                  <a:pt x="1959742" y="21946"/>
                </a:cubicBezTo>
                <a:cubicBezTo>
                  <a:pt x="1749323" y="4633"/>
                  <a:pt x="1372803" y="22092"/>
                  <a:pt x="1223101" y="21946"/>
                </a:cubicBezTo>
                <a:cubicBezTo>
                  <a:pt x="1073399" y="21800"/>
                  <a:pt x="522747" y="79676"/>
                  <a:pt x="0" y="21946"/>
                </a:cubicBezTo>
                <a:cubicBezTo>
                  <a:pt x="-160" y="11058"/>
                  <a:pt x="-1077" y="7820"/>
                  <a:pt x="0" y="0"/>
                </a:cubicBezTo>
                <a:close/>
              </a:path>
              <a:path w="4169664" h="21946" stroke="0" extrusionOk="0">
                <a:moveTo>
                  <a:pt x="0" y="0"/>
                </a:moveTo>
                <a:cubicBezTo>
                  <a:pt x="166200" y="-27625"/>
                  <a:pt x="425856" y="-30093"/>
                  <a:pt x="611551" y="0"/>
                </a:cubicBezTo>
                <a:cubicBezTo>
                  <a:pt x="797246" y="30093"/>
                  <a:pt x="1072994" y="-17054"/>
                  <a:pt x="1389888" y="0"/>
                </a:cubicBezTo>
                <a:cubicBezTo>
                  <a:pt x="1706782" y="17054"/>
                  <a:pt x="1754458" y="3344"/>
                  <a:pt x="1959742" y="0"/>
                </a:cubicBezTo>
                <a:cubicBezTo>
                  <a:pt x="2165026" y="-3344"/>
                  <a:pt x="2365478" y="-9580"/>
                  <a:pt x="2529596" y="0"/>
                </a:cubicBezTo>
                <a:cubicBezTo>
                  <a:pt x="2693714" y="9580"/>
                  <a:pt x="2957733" y="32618"/>
                  <a:pt x="3224540" y="0"/>
                </a:cubicBezTo>
                <a:cubicBezTo>
                  <a:pt x="3491347" y="-32618"/>
                  <a:pt x="3872692" y="41261"/>
                  <a:pt x="4169664" y="0"/>
                </a:cubicBezTo>
                <a:cubicBezTo>
                  <a:pt x="4169553" y="6078"/>
                  <a:pt x="4169935" y="12216"/>
                  <a:pt x="4169664" y="21946"/>
                </a:cubicBezTo>
                <a:cubicBezTo>
                  <a:pt x="3965016" y="-712"/>
                  <a:pt x="3738696" y="36627"/>
                  <a:pt x="3558113" y="21946"/>
                </a:cubicBezTo>
                <a:cubicBezTo>
                  <a:pt x="3377530" y="7265"/>
                  <a:pt x="3151416" y="53811"/>
                  <a:pt x="2904866" y="21946"/>
                </a:cubicBezTo>
                <a:cubicBezTo>
                  <a:pt x="2658316" y="-9919"/>
                  <a:pt x="2478158" y="31350"/>
                  <a:pt x="2126529" y="21946"/>
                </a:cubicBezTo>
                <a:cubicBezTo>
                  <a:pt x="1774900" y="12542"/>
                  <a:pt x="1614996" y="37381"/>
                  <a:pt x="1473281" y="21946"/>
                </a:cubicBezTo>
                <a:cubicBezTo>
                  <a:pt x="1331566" y="6511"/>
                  <a:pt x="1143949" y="-9533"/>
                  <a:pt x="820034" y="21946"/>
                </a:cubicBezTo>
                <a:cubicBezTo>
                  <a:pt x="496119" y="53425"/>
                  <a:pt x="198996" y="51722"/>
                  <a:pt x="0" y="21946"/>
                </a:cubicBezTo>
                <a:cubicBezTo>
                  <a:pt x="-615" y="16860"/>
                  <a:pt x="1003" y="82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125312E-3018-BCA2-5501-A4F41DC023A3}"/>
              </a:ext>
            </a:extLst>
          </p:cNvPr>
          <p:cNvSpPr txBox="1"/>
          <p:nvPr/>
        </p:nvSpPr>
        <p:spPr>
          <a:xfrm>
            <a:off x="768096" y="3447478"/>
            <a:ext cx="5092306" cy="39848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/>
              <a:t>Strona WebMD, jedna z wiodących platform informacyjnych o zdrowiu, wdraża sztuczną inteligencję (AI) do ulepszenia swojej oferty. AI pomaga użytkownikom w szybkim i łatwym uzyskaniu dostępu do zaufanych informacji o zdrowiu, co prowadzi do bardziej świadomych decyzji dotyczących zdrowia.</a:t>
            </a:r>
          </a:p>
        </p:txBody>
      </p:sp>
      <p:pic>
        <p:nvPicPr>
          <p:cNvPr id="6" name="Obraz 5" descr="Obraz zawierający zrzut ekranu, miejsce parkingowe/przestrzeń, sztuka&#10;&#10;Opis wygenerowany automatycznie">
            <a:extLst>
              <a:ext uri="{FF2B5EF4-FFF2-40B4-BE49-F238E27FC236}">
                <a16:creationId xmlns:a16="http://schemas.microsoft.com/office/drawing/2014/main" id="{63C96140-D681-8AE6-E4D5-9DF8C8F9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008" r="10334" b="1"/>
          <a:stretch/>
        </p:blipFill>
        <p:spPr>
          <a:xfrm>
            <a:off x="6374042" y="10"/>
            <a:ext cx="8254530" cy="82295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085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0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982780" y="5076111"/>
            <a:ext cx="4980698" cy="216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Podsumowanie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raz 7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F0675662-D033-3D45-07E5-2CCD9227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10" y="958295"/>
            <a:ext cx="13367734" cy="33270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95698" y="5076112"/>
            <a:ext cx="7482321" cy="2160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/>
              <a:t>WebMD</a:t>
            </a:r>
            <a:r>
              <a:rPr lang="en-US" sz="2400"/>
              <a:t> to nieocenione narzędzie dla każdego, kto chce zadbać o swoje zdrowie. Dostarcza rzetelne informacje, narzędzia do monitorowania i porady dotyczące stylu życia, które pomagają w podejmowaniu świadomych decyzji i utrzymaniu dobrego samopoczucia.</a:t>
            </a:r>
          </a:p>
        </p:txBody>
      </p:sp>
      <p:sp>
        <p:nvSpPr>
          <p:cNvPr id="131" name="Rectangle 1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7687339"/>
            <a:ext cx="14630397" cy="554129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38360" y="7687338"/>
            <a:ext cx="4892037" cy="557278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>
          <a:blip r:embed="rId3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Czym jest WebMD?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37935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Kompletne źródło informacji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WebMD to wiodąca platforma online dostarczająca kompleksowe informacje medyczne i porady zdrowotne. Została zaprojektowana, aby pomóc użytkownikom lepiej zrozumieć swoje zdrowie i znaleźć odpowiedzi na pytania dotyczące chorób, symptomów, leków i stylu życia.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52813"/>
            <a:ext cx="31601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Rzetelność i dokładność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033957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Strona bazuje na wiedzy medycznej, która jest recenzowana przez zespół lekarzy i specjalistów. Treści są aktualizowane regularnie, aby odzwierciedlać najnowsze odkrycia i rekomendacje.</a:t>
            </a:r>
            <a:endParaRPr lang="en-US" sz="1750" dirty="0"/>
          </a:p>
        </p:txBody>
      </p:sp>
      <p:pic>
        <p:nvPicPr>
          <p:cNvPr id="9" name="Obraz 8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53DDE990-6410-BDDE-D708-53FAF0B8D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855" y="920829"/>
            <a:ext cx="7654290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Jak znaleźć informacje medyczne?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4855" y="2570202"/>
            <a:ext cx="3720822" cy="2603421"/>
          </a:xfrm>
          <a:prstGeom prst="roundRect">
            <a:avLst>
              <a:gd name="adj" fmla="val 343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5240" y="2790587"/>
            <a:ext cx="317111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Szukaj po nazwie choroby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65240" y="3250644"/>
            <a:ext cx="3280053" cy="1702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Wprowadź nazwę choroby lub schorzenia, aby uzyskać szczegółowe informacje o jej przyczynach, objawach, metodach leczenia i profilaktyce.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8442" y="2570202"/>
            <a:ext cx="3720822" cy="2603421"/>
          </a:xfrm>
          <a:prstGeom prst="roundRect">
            <a:avLst>
              <a:gd name="adj" fmla="val 343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98827" y="2790587"/>
            <a:ext cx="2834164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Szukaj po symptomach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98827" y="3250644"/>
            <a:ext cx="3280053" cy="1702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Wpisz konkretne symptomy, aby odkryć potencjalne przyczyny i wskazówki dotyczące dalszych kroków, takich jak wizyta u lekarza.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4855" y="5386388"/>
            <a:ext cx="7654290" cy="1922383"/>
          </a:xfrm>
          <a:prstGeom prst="roundRect">
            <a:avLst>
              <a:gd name="adj" fmla="val 465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5240" y="5606772"/>
            <a:ext cx="3684508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Przeglądaj tematyczne sekcje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65240" y="6066830"/>
            <a:ext cx="7213521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Wykorzystaj menu nawigacyjne, aby znaleźć artykuły i porady dotyczące określonych obszarów zdrowia, takich jak choroby serca, cukrzyca, zdrowie psychiczne.</a:t>
            </a:r>
            <a:endParaRPr lang="en-US" sz="1650" dirty="0"/>
          </a:p>
        </p:txBody>
      </p:sp>
      <p:pic>
        <p:nvPicPr>
          <p:cNvPr id="14" name="Obraz 13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67EDA75B-F9C8-3FF6-51AF-AA737A17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>
          <a:blip r:embed="rId3"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Symulator objawów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5302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Wypełnij ankietę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Odpowiedz na pytania dotyczące swoich symptomów, wieku, płci i historii medycznej.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357" y="45302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Otrzymaj sugestie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Symulator przedstawi możliwe przyczyny symptomów i zaproponuje kroki, które możesz podjąć.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8924" y="45302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7776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Pamiętaj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26804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Symulator jest narzędziem informacyjnym i nie zastępuje porady lekarskiej.</a:t>
            </a:r>
            <a:endParaRPr lang="en-US" sz="1750" dirty="0"/>
          </a:p>
        </p:txBody>
      </p:sp>
      <p:pic>
        <p:nvPicPr>
          <p:cNvPr id="13" name="Obraz 12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9DED5052-93D8-8FEA-0FAC-2A9F2FA7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59004"/>
            <a:ext cx="90336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Sprawdzanie leków i suplementów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0794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3017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Baza leków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792153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Znajdź szczegółowe informacje o lekach, w tym ich działanie, dawkowanie, możliwe skutki uboczne, interakcje z innymi lekami i przeciwwskazania.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50794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3017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Suplementy diety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5792153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Dowiedz się więcej o popularnych suplementach diety, ich składzie, korzyściach, możliwych skutkach ubocznych i interakcjach z innymi lekami.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50794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3017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Ważne uwagi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79215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Przed rozpoczęciem stosowania jakiegokolwiek leku lub suplementu skonsultuj się z lekarzem.</a:t>
            </a:r>
            <a:endParaRPr lang="en-US" sz="1750" dirty="0"/>
          </a:p>
        </p:txBody>
      </p:sp>
      <p:pic>
        <p:nvPicPr>
          <p:cNvPr id="16" name="Obraz 15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85A1D104-C18A-040F-80EF-E6B70EC4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2241" y="614720"/>
            <a:ext cx="7579519" cy="1396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Porady dotyczące zdrowia i stylu życia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2241" y="2598063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96841" y="2598063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Odżywianie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396841" y="3081338"/>
            <a:ext cx="3063478" cy="1430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Znajdź przepisy, wskazówki dietetyczne i informacje o zdrowych produktach spożywczych.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3800" y="2598063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98400" y="2598063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Aktywność fizyczna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298400" y="3081338"/>
            <a:ext cx="306347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Odkryj różne rodzaje ćwiczeń, plany treningowe i porady dotyczące ćwiczeń dostosowanych do swoich potrzeb.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2241" y="5343882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96841" y="5343882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Zarządzanie stresem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396841" y="5827157"/>
            <a:ext cx="3063478" cy="1072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Naucz się technik relaksacyjnych i sposobów radzenia sobie ze stresem.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3800" y="5343882"/>
            <a:ext cx="391120" cy="391120"/>
          </a:xfrm>
          <a:prstGeom prst="roundRect">
            <a:avLst>
              <a:gd name="adj" fmla="val 2400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298400" y="5343882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Higiena snu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5298400" y="5827157"/>
            <a:ext cx="306347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Popraw jakość swojego snu, stosując się do wskazówek dotyczących higieny snu i budowania zdrowych nawyków.</a:t>
            </a:r>
            <a:endParaRPr lang="en-US" sz="1750" dirty="0"/>
          </a:p>
        </p:txBody>
      </p:sp>
      <p:pic>
        <p:nvPicPr>
          <p:cNvPr id="17" name="Obraz 16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A5204E50-3B41-64AA-21D5-E6F64246B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400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5201" y="2856309"/>
            <a:ext cx="8177808" cy="584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Narzędzia do śledzenia stanu zdrowia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55201" y="5567958"/>
            <a:ext cx="13319998" cy="22860"/>
          </a:xfrm>
          <a:prstGeom prst="roundRect">
            <a:avLst>
              <a:gd name="adj" fmla="val 343953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3251478" y="4912816"/>
            <a:ext cx="22860" cy="655201"/>
          </a:xfrm>
          <a:prstGeom prst="roundRect">
            <a:avLst>
              <a:gd name="adj" fmla="val 343953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3052405" y="5357396"/>
            <a:ext cx="421124" cy="4211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8139" y="5427524"/>
            <a:ext cx="109537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093000" y="3722013"/>
            <a:ext cx="23400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Kalendarz leków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42367" y="4126706"/>
            <a:ext cx="4841319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Ułatwia śledzenie harmonogramu przyjmowania leków i ustawianie przypomnień.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5952887" y="5567898"/>
            <a:ext cx="22860" cy="655201"/>
          </a:xfrm>
          <a:prstGeom prst="roundRect">
            <a:avLst>
              <a:gd name="adj" fmla="val 343953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5753814" y="5357396"/>
            <a:ext cx="421124" cy="4211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83473" y="5427524"/>
            <a:ext cx="161806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4445198" y="6410325"/>
            <a:ext cx="3038475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Monitorowanie symptomów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3543776" y="6815018"/>
            <a:ext cx="4841319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Umożliwia rejestrowanie symptomów i obserwowanie ich zmian w czasie.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8654296" y="4912816"/>
            <a:ext cx="22860" cy="655201"/>
          </a:xfrm>
          <a:prstGeom prst="roundRect">
            <a:avLst>
              <a:gd name="adj" fmla="val 343953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8455223" y="5357396"/>
            <a:ext cx="421124" cy="4211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85835" y="5427524"/>
            <a:ext cx="159782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7377113" y="3722013"/>
            <a:ext cx="2577346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Śledzenie ciśnienia krwi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245185" y="4126706"/>
            <a:ext cx="4841319" cy="598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Pomaga śledzić poziom ciśnienia krwi i identyfikować potencjalne problemy.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11355705" y="5567898"/>
            <a:ext cx="22860" cy="655201"/>
          </a:xfrm>
          <a:prstGeom prst="roundRect">
            <a:avLst>
              <a:gd name="adj" fmla="val 343953"/>
            </a:avLst>
          </a:prstGeom>
          <a:solidFill>
            <a:srgbClr val="BDB8DF"/>
          </a:solidFill>
          <a:ln/>
        </p:spPr>
      </p:sp>
      <p:sp>
        <p:nvSpPr>
          <p:cNvPr id="21" name="Shape 18"/>
          <p:cNvSpPr/>
          <p:nvPr/>
        </p:nvSpPr>
        <p:spPr>
          <a:xfrm>
            <a:off x="11156633" y="5357396"/>
            <a:ext cx="421124" cy="421124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1281053" y="5427524"/>
            <a:ext cx="172164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200" dirty="0"/>
          </a:p>
        </p:txBody>
      </p:sp>
      <p:sp>
        <p:nvSpPr>
          <p:cNvPr id="23" name="Text 20"/>
          <p:cNvSpPr/>
          <p:nvPr/>
        </p:nvSpPr>
        <p:spPr>
          <a:xfrm>
            <a:off x="10197227" y="6410325"/>
            <a:ext cx="23400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Monitorowanie wagi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8946594" y="6815018"/>
            <a:ext cx="4841319" cy="898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Pozwala na śledzenie wagi i tworzenie spersonalizowanych celów dotyczących utraty lub przyrostu wagi.</a:t>
            </a:r>
            <a:endParaRPr lang="en-US" sz="1450" dirty="0"/>
          </a:p>
        </p:txBody>
      </p:sp>
      <p:pic>
        <p:nvPicPr>
          <p:cNvPr id="27" name="Obraz 26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6589B6E4-EA21-8B35-CA45-4D1405B3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94293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Kiedy skontaktować się z lekarzem?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071" y="3267551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Nagłe wypadki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69172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Silny ból, utrata przytomności, problemy z oddychaniem, krwawienie.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2758" y="4469249"/>
            <a:ext cx="1632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Zmiany w zdrowiu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7458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Niezwykły ból, gorączka, długotrwałe problemy.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3592" y="5832872"/>
            <a:ext cx="16133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Nowe objawy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4195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Jeśli masz obawy co do swojego zdrowia.</a:t>
            </a:r>
            <a:endParaRPr lang="en-US" sz="1750" dirty="0"/>
          </a:p>
        </p:txBody>
      </p:sp>
      <p:pic>
        <p:nvPicPr>
          <p:cNvPr id="19" name="Obraz 18" descr="Obraz zawierający Czcionka, typografia, logo, Grafika&#10;&#10;Opis wygenerowany automatycznie">
            <a:extLst>
              <a:ext uri="{FF2B5EF4-FFF2-40B4-BE49-F238E27FC236}">
                <a16:creationId xmlns:a16="http://schemas.microsoft.com/office/drawing/2014/main" id="{E67E0F33-E365-0290-B0DC-470D31627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4514" y="7794583"/>
            <a:ext cx="1797695" cy="4301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52539" y="219360"/>
            <a:ext cx="7765971" cy="14976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Korzyści z Korzystania z WebMD na Urządzeniach Mobilnych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89015" y="2631519"/>
            <a:ext cx="3735348" cy="649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5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5100" dirty="0"/>
          </a:p>
        </p:txBody>
      </p:sp>
      <p:sp>
        <p:nvSpPr>
          <p:cNvPr id="5" name="Text 2"/>
          <p:cNvSpPr/>
          <p:nvPr/>
        </p:nvSpPr>
        <p:spPr>
          <a:xfrm>
            <a:off x="1326237" y="3527108"/>
            <a:ext cx="2460784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Dostępność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89015" y="3952756"/>
            <a:ext cx="3735348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Uzyskaj dostęp do informacji medycznych w dowolnym miejscu i czasie.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19638" y="2631519"/>
            <a:ext cx="3735348" cy="649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5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5100" dirty="0"/>
          </a:p>
        </p:txBody>
      </p:sp>
      <p:sp>
        <p:nvSpPr>
          <p:cNvPr id="8" name="Text 5"/>
          <p:cNvSpPr/>
          <p:nvPr/>
        </p:nvSpPr>
        <p:spPr>
          <a:xfrm>
            <a:off x="5356860" y="3527108"/>
            <a:ext cx="2460784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Wygoda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719638" y="3952756"/>
            <a:ext cx="3735348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Szybko i łatwo znajdź potrzebne informacje.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03010" y="5329127"/>
            <a:ext cx="3735348" cy="649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en-US" sz="5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5100" dirty="0"/>
          </a:p>
        </p:txBody>
      </p:sp>
      <p:sp>
        <p:nvSpPr>
          <p:cNvPr id="11" name="Text 8"/>
          <p:cNvSpPr/>
          <p:nvPr/>
        </p:nvSpPr>
        <p:spPr>
          <a:xfrm>
            <a:off x="3340232" y="6224715"/>
            <a:ext cx="2460784" cy="307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Personalizacja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2703010" y="6650364"/>
            <a:ext cx="3735348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Korzystaj z spersonalizowanych funkcji i rekomendacji.</a:t>
            </a:r>
            <a:endParaRPr lang="en-US" sz="1550" dirty="0"/>
          </a:p>
        </p:txBody>
      </p:sp>
      <p:pic>
        <p:nvPicPr>
          <p:cNvPr id="15" name="Obraz 14" descr="Obraz zawierający tekst, Telefon komórkowy, zrzut ekranu, Przenośne urządzenie do komunikacji&#10;&#10;Opis wygenerowany automatycznie">
            <a:extLst>
              <a:ext uri="{FF2B5EF4-FFF2-40B4-BE49-F238E27FC236}">
                <a16:creationId xmlns:a16="http://schemas.microsoft.com/office/drawing/2014/main" id="{E14A8509-F9C6-1888-9502-B64DF3C96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376" y="3291223"/>
            <a:ext cx="5251487" cy="49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11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225</cp:revision>
  <dcterms:created xsi:type="dcterms:W3CDTF">2025-01-06T11:12:33Z</dcterms:created>
  <dcterms:modified xsi:type="dcterms:W3CDTF">2025-01-06T17:25:59Z</dcterms:modified>
</cp:coreProperties>
</file>