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Anton" charset="1" panose="00000500000000000000"/>
      <p:regular r:id="rId18"/>
    </p:embeddedFont>
    <p:embeddedFont>
      <p:font typeface="Open Sans Bold" charset="1" panose="00000000000000000000"/>
      <p:regular r:id="rId19"/>
    </p:embeddedFont>
    <p:embeddedFont>
      <p:font typeface="Open Sans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8.jpe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3242" y="2331542"/>
            <a:ext cx="2264398" cy="2264398"/>
          </a:xfrm>
          <a:custGeom>
            <a:avLst/>
            <a:gdLst/>
            <a:ahLst/>
            <a:cxnLst/>
            <a:rect r="r" b="b" t="t" l="l"/>
            <a:pathLst>
              <a:path h="2264398" w="2264398">
                <a:moveTo>
                  <a:pt x="0" y="0"/>
                </a:moveTo>
                <a:lnTo>
                  <a:pt x="2264398" y="0"/>
                </a:lnTo>
                <a:lnTo>
                  <a:pt x="2264398" y="2264398"/>
                </a:lnTo>
                <a:lnTo>
                  <a:pt x="0" y="2264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95911" y="30861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116078" y="5258879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874662" y="2903643"/>
            <a:ext cx="9384638" cy="2620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461"/>
              </a:lnSpc>
              <a:spcBef>
                <a:spcPct val="0"/>
              </a:spcBef>
            </a:pPr>
            <a:r>
              <a:rPr lang="en-US" sz="15329">
                <a:solidFill>
                  <a:srgbClr val="1F2020"/>
                </a:solidFill>
                <a:latin typeface="Anton"/>
                <a:ea typeface="Anton"/>
                <a:cs typeface="Anton"/>
                <a:sym typeface="Anton"/>
              </a:rPr>
              <a:t>MODEL AI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874662" y="5020754"/>
            <a:ext cx="9384638" cy="2076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912"/>
              </a:lnSpc>
              <a:spcBef>
                <a:spcPct val="0"/>
              </a:spcBef>
            </a:pPr>
            <a:r>
              <a:rPr lang="en-US" sz="12080">
                <a:solidFill>
                  <a:srgbClr val="7402C6"/>
                </a:solidFill>
                <a:latin typeface="Anton"/>
                <a:ea typeface="Anton"/>
                <a:cs typeface="Anton"/>
                <a:sym typeface="Anton"/>
              </a:rPr>
              <a:t>NOTTA AI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5889000" y="1031011"/>
            <a:ext cx="4316765" cy="4316765"/>
          </a:xfrm>
          <a:custGeom>
            <a:avLst/>
            <a:gdLst/>
            <a:ahLst/>
            <a:cxnLst/>
            <a:rect r="r" b="b" t="t" l="l"/>
            <a:pathLst>
              <a:path h="4316765" w="4316765">
                <a:moveTo>
                  <a:pt x="0" y="0"/>
                </a:moveTo>
                <a:lnTo>
                  <a:pt x="4316765" y="0"/>
                </a:lnTo>
                <a:lnTo>
                  <a:pt x="4316765" y="4316765"/>
                </a:lnTo>
                <a:lnTo>
                  <a:pt x="0" y="4316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227665" y="230573"/>
            <a:ext cx="2031635" cy="714575"/>
          </a:xfrm>
          <a:custGeom>
            <a:avLst/>
            <a:gdLst/>
            <a:ahLst/>
            <a:cxnLst/>
            <a:rect r="r" b="b" t="t" l="l"/>
            <a:pathLst>
              <a:path h="714575" w="2031635">
                <a:moveTo>
                  <a:pt x="0" y="0"/>
                </a:moveTo>
                <a:lnTo>
                  <a:pt x="2031635" y="0"/>
                </a:lnTo>
                <a:lnTo>
                  <a:pt x="2031635" y="714575"/>
                </a:lnTo>
                <a:lnTo>
                  <a:pt x="0" y="7145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874662" y="7582604"/>
            <a:ext cx="4437253" cy="1070487"/>
          </a:xfrm>
          <a:custGeom>
            <a:avLst/>
            <a:gdLst/>
            <a:ahLst/>
            <a:cxnLst/>
            <a:rect r="r" b="b" t="t" l="l"/>
            <a:pathLst>
              <a:path h="1070487" w="4437253">
                <a:moveTo>
                  <a:pt x="0" y="0"/>
                </a:moveTo>
                <a:lnTo>
                  <a:pt x="4437253" y="0"/>
                </a:lnTo>
                <a:lnTo>
                  <a:pt x="4437253" y="1070487"/>
                </a:lnTo>
                <a:lnTo>
                  <a:pt x="0" y="1070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191199" y="339659"/>
            <a:ext cx="3213006" cy="439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31"/>
              </a:lnSpc>
              <a:spcBef>
                <a:spcPct val="0"/>
              </a:spcBef>
            </a:pPr>
            <a:r>
              <a:rPr lang="en-US" b="true" sz="2522">
                <a:solidFill>
                  <a:srgbClr val="7402C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DWORAK AMELIA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499918" y="9638067"/>
            <a:ext cx="547464" cy="240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b="true" sz="14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7499918" y="9638067"/>
            <a:ext cx="54746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b="true" sz="14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2116078" y="5258879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52627" y="-535387"/>
            <a:ext cx="4316765" cy="4316765"/>
          </a:xfrm>
          <a:custGeom>
            <a:avLst/>
            <a:gdLst/>
            <a:ahLst/>
            <a:cxnLst/>
            <a:rect r="r" b="b" t="t" l="l"/>
            <a:pathLst>
              <a:path h="4316765" w="4316765">
                <a:moveTo>
                  <a:pt x="0" y="0"/>
                </a:moveTo>
                <a:lnTo>
                  <a:pt x="4316765" y="0"/>
                </a:lnTo>
                <a:lnTo>
                  <a:pt x="4316765" y="4316765"/>
                </a:lnTo>
                <a:lnTo>
                  <a:pt x="0" y="4316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0" y="1031011"/>
            <a:ext cx="4441669" cy="7086729"/>
            <a:chOff x="0" y="0"/>
            <a:chExt cx="5922225" cy="9448972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3"/>
            <a:srcRect l="49938" t="0" r="14806" b="0"/>
            <a:stretch>
              <a:fillRect/>
            </a:stretch>
          </p:blipFill>
          <p:spPr>
            <a:xfrm flipH="true" flipV="false">
              <a:off x="0" y="0"/>
              <a:ext cx="5922225" cy="9448972"/>
            </a:xfrm>
            <a:prstGeom prst="rect">
              <a:avLst/>
            </a:prstGeom>
          </p:spPr>
        </p:pic>
      </p:grpSp>
      <p:grpSp>
        <p:nvGrpSpPr>
          <p:cNvPr name="Group 13" id="13"/>
          <p:cNvGrpSpPr/>
          <p:nvPr/>
        </p:nvGrpSpPr>
        <p:grpSpPr>
          <a:xfrm rot="0">
            <a:off x="0" y="8422344"/>
            <a:ext cx="4450032" cy="835956"/>
            <a:chOff x="0" y="0"/>
            <a:chExt cx="579978" cy="10895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79978" cy="108951"/>
            </a:xfrm>
            <a:custGeom>
              <a:avLst/>
              <a:gdLst/>
              <a:ahLst/>
              <a:cxnLst/>
              <a:rect r="r" b="b" t="t" l="l"/>
              <a:pathLst>
                <a:path h="108951" w="579978">
                  <a:moveTo>
                    <a:pt x="0" y="0"/>
                  </a:moveTo>
                  <a:lnTo>
                    <a:pt x="579978" y="0"/>
                  </a:lnTo>
                  <a:lnTo>
                    <a:pt x="579978" y="108951"/>
                  </a:lnTo>
                  <a:lnTo>
                    <a:pt x="0" y="108951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579978" cy="1470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551657" y="8659168"/>
            <a:ext cx="3346718" cy="324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0"/>
              </a:lnSpc>
              <a:spcBef>
                <a:spcPct val="0"/>
              </a:spcBef>
            </a:pPr>
            <a:r>
              <a:rPr lang="en-US" b="true" sz="190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STUDENTKA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4789241" y="1031011"/>
            <a:ext cx="4441669" cy="7086729"/>
            <a:chOff x="0" y="0"/>
            <a:chExt cx="5922225" cy="9448972"/>
          </a:xfrm>
        </p:grpSpPr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4"/>
            <a:srcRect l="41010" t="0" r="17232" b="0"/>
            <a:stretch>
              <a:fillRect/>
            </a:stretch>
          </p:blipFill>
          <p:spPr>
            <a:xfrm flipH="true" flipV="false">
              <a:off x="0" y="0"/>
              <a:ext cx="5922225" cy="9448972"/>
            </a:xfrm>
            <a:prstGeom prst="rect">
              <a:avLst/>
            </a:prstGeom>
          </p:spPr>
        </p:pic>
      </p:grpSp>
      <p:grpSp>
        <p:nvGrpSpPr>
          <p:cNvPr name="Group 19" id="19"/>
          <p:cNvGrpSpPr/>
          <p:nvPr/>
        </p:nvGrpSpPr>
        <p:grpSpPr>
          <a:xfrm rot="0">
            <a:off x="4793422" y="8422344"/>
            <a:ext cx="4441669" cy="835956"/>
            <a:chOff x="0" y="0"/>
            <a:chExt cx="578888" cy="10895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78889" cy="108951"/>
            </a:xfrm>
            <a:custGeom>
              <a:avLst/>
              <a:gdLst/>
              <a:ahLst/>
              <a:cxnLst/>
              <a:rect r="r" b="b" t="t" l="l"/>
              <a:pathLst>
                <a:path h="108951" w="578889">
                  <a:moveTo>
                    <a:pt x="0" y="0"/>
                  </a:moveTo>
                  <a:lnTo>
                    <a:pt x="578889" y="0"/>
                  </a:lnTo>
                  <a:lnTo>
                    <a:pt x="578889" y="108951"/>
                  </a:lnTo>
                  <a:lnTo>
                    <a:pt x="0" y="108951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578888" cy="1470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5340897" y="8659168"/>
            <a:ext cx="3346718" cy="324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0"/>
              </a:lnSpc>
              <a:spcBef>
                <a:spcPct val="0"/>
              </a:spcBef>
            </a:pPr>
            <a:r>
              <a:rPr lang="en-US" b="true" sz="1907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STUDENT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9281316" y="409228"/>
            <a:ext cx="1242423" cy="1242423"/>
          </a:xfrm>
          <a:custGeom>
            <a:avLst/>
            <a:gdLst/>
            <a:ahLst/>
            <a:cxnLst/>
            <a:rect r="r" b="b" t="t" l="l"/>
            <a:pathLst>
              <a:path h="1242423" w="1242423">
                <a:moveTo>
                  <a:pt x="0" y="0"/>
                </a:moveTo>
                <a:lnTo>
                  <a:pt x="1242423" y="0"/>
                </a:lnTo>
                <a:lnTo>
                  <a:pt x="1242423" y="1242422"/>
                </a:lnTo>
                <a:lnTo>
                  <a:pt x="0" y="1242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9816803" y="849512"/>
            <a:ext cx="4235170" cy="92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20"/>
              </a:lnSpc>
            </a:pPr>
            <a:r>
              <a:rPr lang="en-US" sz="6000">
                <a:solidFill>
                  <a:srgbClr val="1F2020"/>
                </a:solidFill>
                <a:latin typeface="Anton"/>
                <a:ea typeface="Anton"/>
                <a:cs typeface="Anton"/>
                <a:sym typeface="Anton"/>
              </a:rPr>
              <a:t>Korzyści dla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816803" y="1805673"/>
            <a:ext cx="3432721" cy="92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20"/>
              </a:lnSpc>
            </a:pPr>
            <a:r>
              <a:rPr lang="en-US" sz="6000">
                <a:solidFill>
                  <a:srgbClr val="7402C6"/>
                </a:solidFill>
                <a:latin typeface="Anton"/>
                <a:ea typeface="Anton"/>
                <a:cs typeface="Anton"/>
                <a:sym typeface="Anton"/>
              </a:rPr>
              <a:t>Studentów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9390390" y="3886153"/>
            <a:ext cx="677751" cy="677751"/>
            <a:chOff x="0" y="0"/>
            <a:chExt cx="178502" cy="17850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0387510" y="4471028"/>
            <a:ext cx="3106811" cy="1974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Notta AI pozwala uczniom z trudnościami słuchowymi na uzyskanie tekstowych wersji wykładów i zajęć, zwiększając ich dostępność.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Możliwość przeanalizowania treści w dogodnym dla nich tempie.</a:t>
            </a:r>
          </a:p>
          <a:p>
            <a:pPr algn="l">
              <a:lnSpc>
                <a:spcPts val="1960"/>
              </a:lnSpc>
              <a:spcBef>
                <a:spcPct val="0"/>
              </a:spcBef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9481210" y="4062151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387510" y="3857578"/>
            <a:ext cx="3386931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b="true" sz="1599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Wsparcie dla uczniów z niepełnosprawnościami: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3945891" y="3886153"/>
            <a:ext cx="677751" cy="677751"/>
            <a:chOff x="0" y="0"/>
            <a:chExt cx="178502" cy="17850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14943012" y="4555325"/>
            <a:ext cx="3106811" cy="1974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Dzięki zapisom transkrypcji studenci mogą wielokrotnie wracać do treści zajęć.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Transkrypcje umożliwiają tworzenie szczegółowych notatek i streszczeń, które przyspieszają naukę przed egzaminami.</a:t>
            </a:r>
          </a:p>
          <a:p>
            <a:pPr algn="l">
              <a:lnSpc>
                <a:spcPts val="1960"/>
              </a:lnSpc>
              <a:spcBef>
                <a:spcPct val="0"/>
              </a:spcBef>
            </a:pPr>
          </a:p>
        </p:txBody>
      </p:sp>
      <p:sp>
        <p:nvSpPr>
          <p:cNvPr name="TextBox 36" id="36"/>
          <p:cNvSpPr txBox="true"/>
          <p:nvPr/>
        </p:nvSpPr>
        <p:spPr>
          <a:xfrm rot="0">
            <a:off x="14036711" y="4062151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943012" y="3857578"/>
            <a:ext cx="3344988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b="true" sz="1599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Łatwiejsze powtarzanie materiału: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9390390" y="7312018"/>
            <a:ext cx="677751" cy="677751"/>
            <a:chOff x="0" y="0"/>
            <a:chExt cx="178502" cy="17850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0387510" y="8046085"/>
            <a:ext cx="3265116" cy="1726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Transkrypcje w czasie rzeczywistym mogą pomóc w zrozumieniu wymowy i struktury zdania w obcym języku.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Tłumaczenie transkrypcji na różne języki umożliwia lepsze zrozumienie treści edukacyjnych.</a:t>
            </a:r>
          </a:p>
          <a:p>
            <a:pPr algn="l">
              <a:lnSpc>
                <a:spcPts val="1960"/>
              </a:lnSpc>
              <a:spcBef>
                <a:spcPct val="0"/>
              </a:spcBef>
            </a:pPr>
          </a:p>
        </p:txBody>
      </p:sp>
      <p:sp>
        <p:nvSpPr>
          <p:cNvPr name="TextBox 42" id="42"/>
          <p:cNvSpPr txBox="true"/>
          <p:nvPr/>
        </p:nvSpPr>
        <p:spPr>
          <a:xfrm rot="0">
            <a:off x="9481210" y="7488016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387510" y="7283443"/>
            <a:ext cx="2862013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b="true" sz="1599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Wspomaganie nauki języków obcych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13945891" y="7312018"/>
            <a:ext cx="677751" cy="677751"/>
            <a:chOff x="0" y="0"/>
            <a:chExt cx="178502" cy="17850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7" id="47"/>
          <p:cNvSpPr txBox="true"/>
          <p:nvPr/>
        </p:nvSpPr>
        <p:spPr>
          <a:xfrm rot="0">
            <a:off x="14943012" y="7943523"/>
            <a:ext cx="310681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Notta AI umożliwia tworzenie spersonalizowanych bibliotek z transkrypcjami, co ułatwia organizację materiałów edukacyjnych.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4036711" y="7488016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4943012" y="7283443"/>
            <a:ext cx="3026380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b="true" sz="1599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Organizacja i przechowywanie materiałów: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7499918" y="9638067"/>
            <a:ext cx="54746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b="true" sz="14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2116078" y="5258879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52627" y="-535387"/>
            <a:ext cx="4316765" cy="4316765"/>
          </a:xfrm>
          <a:custGeom>
            <a:avLst/>
            <a:gdLst/>
            <a:ahLst/>
            <a:cxnLst/>
            <a:rect r="r" b="b" t="t" l="l"/>
            <a:pathLst>
              <a:path h="4316765" w="4316765">
                <a:moveTo>
                  <a:pt x="0" y="0"/>
                </a:moveTo>
                <a:lnTo>
                  <a:pt x="4316765" y="0"/>
                </a:lnTo>
                <a:lnTo>
                  <a:pt x="4316765" y="4316765"/>
                </a:lnTo>
                <a:lnTo>
                  <a:pt x="0" y="4316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281316" y="409228"/>
            <a:ext cx="1242423" cy="1242423"/>
          </a:xfrm>
          <a:custGeom>
            <a:avLst/>
            <a:gdLst/>
            <a:ahLst/>
            <a:cxnLst/>
            <a:rect r="r" b="b" t="t" l="l"/>
            <a:pathLst>
              <a:path h="1242423" w="1242423">
                <a:moveTo>
                  <a:pt x="0" y="0"/>
                </a:moveTo>
                <a:lnTo>
                  <a:pt x="1242423" y="0"/>
                </a:lnTo>
                <a:lnTo>
                  <a:pt x="1242423" y="1242422"/>
                </a:lnTo>
                <a:lnTo>
                  <a:pt x="0" y="1242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816803" y="849512"/>
            <a:ext cx="4235170" cy="92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20"/>
              </a:lnSpc>
            </a:pPr>
            <a:r>
              <a:rPr lang="en-US" sz="6000">
                <a:solidFill>
                  <a:srgbClr val="1F2020"/>
                </a:solidFill>
                <a:latin typeface="Anton"/>
                <a:ea typeface="Anton"/>
                <a:cs typeface="Anton"/>
                <a:sym typeface="Anton"/>
              </a:rPr>
              <a:t>Korzyści dla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816803" y="1805673"/>
            <a:ext cx="4467964" cy="92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20"/>
              </a:lnSpc>
            </a:pPr>
            <a:r>
              <a:rPr lang="en-US" sz="6000">
                <a:solidFill>
                  <a:srgbClr val="7402C6"/>
                </a:solidFill>
                <a:latin typeface="Anton"/>
                <a:ea typeface="Anton"/>
                <a:cs typeface="Anton"/>
                <a:sym typeface="Anton"/>
              </a:rPr>
              <a:t>Nauczycieli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9390390" y="3886153"/>
            <a:ext cx="677751" cy="677751"/>
            <a:chOff x="0" y="0"/>
            <a:chExt cx="178502" cy="17850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387510" y="4471028"/>
            <a:ext cx="3106811" cy="2221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Transkrypcje wykładów mogą być wykorzystane do opracowywania notatek, skryptów, czy prezentacji dla studentów.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Automatyczne podsumowania kluczowych punktów pomagają w szybszym przygotowywaniu materiałów edukacyjnych.</a:t>
            </a:r>
          </a:p>
          <a:p>
            <a:pPr algn="l">
              <a:lnSpc>
                <a:spcPts val="1960"/>
              </a:lnSpc>
              <a:spcBef>
                <a:spcPct val="0"/>
              </a:spcBef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9481210" y="4062151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387510" y="3857578"/>
            <a:ext cx="3386931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true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Tworzenie materiałów dydaktycznych: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</a:p>
        </p:txBody>
      </p:sp>
      <p:grpSp>
        <p:nvGrpSpPr>
          <p:cNvPr name="Group 20" id="20"/>
          <p:cNvGrpSpPr/>
          <p:nvPr/>
        </p:nvGrpSpPr>
        <p:grpSpPr>
          <a:xfrm rot="0">
            <a:off x="13945891" y="3886153"/>
            <a:ext cx="677751" cy="677751"/>
            <a:chOff x="0" y="0"/>
            <a:chExt cx="178502" cy="17850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4943012" y="4555325"/>
            <a:ext cx="3106811" cy="2469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Dzięki Notta AI nauczyciele mogą skupić się na interakcji ze studentami, podczas gdy transkrypcja odbywa się automatycznie.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Możliwość szybkiego przeszukiwania transkrypcji w celu znalezienia konkretnych informacji.</a:t>
            </a:r>
          </a:p>
          <a:p>
            <a:pPr algn="l">
              <a:lnSpc>
                <a:spcPts val="1960"/>
              </a:lnSpc>
            </a:pPr>
          </a:p>
          <a:p>
            <a:pPr algn="l">
              <a:lnSpc>
                <a:spcPts val="1960"/>
              </a:lnSpc>
              <a:spcBef>
                <a:spcPct val="0"/>
              </a:spcBef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14036711" y="4062151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943012" y="3857578"/>
            <a:ext cx="3344988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true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Zarządzanie czasem: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</a:p>
        </p:txBody>
      </p:sp>
      <p:grpSp>
        <p:nvGrpSpPr>
          <p:cNvPr name="Group 26" id="26"/>
          <p:cNvGrpSpPr/>
          <p:nvPr/>
        </p:nvGrpSpPr>
        <p:grpSpPr>
          <a:xfrm rot="0">
            <a:off x="9390390" y="7312018"/>
            <a:ext cx="677751" cy="677751"/>
            <a:chOff x="0" y="0"/>
            <a:chExt cx="178502" cy="17850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0387510" y="8046085"/>
            <a:ext cx="3265116" cy="1726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Nagrywanie i transkrybowanie zajęć pozwala nauczycielom ocenić, które tematy wymagały więcej czasu, a które można uprościć.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Ułatwia analizę sposobu prowadzenia wykładów i poprawę jakości nauczania.</a:t>
            </a:r>
          </a:p>
          <a:p>
            <a:pPr algn="l">
              <a:lnSpc>
                <a:spcPts val="1960"/>
              </a:lnSpc>
              <a:spcBef>
                <a:spcPct val="0"/>
              </a:spcBef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9481210" y="7488016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387510" y="7283443"/>
            <a:ext cx="2862013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true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Analiza zajęć: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</a:p>
        </p:txBody>
      </p:sp>
      <p:grpSp>
        <p:nvGrpSpPr>
          <p:cNvPr name="Group 32" id="32"/>
          <p:cNvGrpSpPr/>
          <p:nvPr/>
        </p:nvGrpSpPr>
        <p:grpSpPr>
          <a:xfrm rot="0">
            <a:off x="13945891" y="7312018"/>
            <a:ext cx="677751" cy="677751"/>
            <a:chOff x="0" y="0"/>
            <a:chExt cx="178502" cy="17850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14943012" y="7943523"/>
            <a:ext cx="3241728" cy="1478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Nauczyciele mogą udostępniać studentom transkrypcje, aby umożliwić im powrót do trudniejszych tematów.</a:t>
            </a:r>
          </a:p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Dostosowanie treści do potrzeb uczniów z różnymi stylami uczenia się.</a:t>
            </a:r>
          </a:p>
          <a:p>
            <a:pPr algn="l">
              <a:lnSpc>
                <a:spcPts val="1960"/>
              </a:lnSpc>
              <a:spcBef>
                <a:spcPct val="0"/>
              </a:spcBef>
            </a:pPr>
          </a:p>
        </p:txBody>
      </p:sp>
      <p:sp>
        <p:nvSpPr>
          <p:cNvPr name="TextBox 36" id="36"/>
          <p:cNvSpPr txBox="true"/>
          <p:nvPr/>
        </p:nvSpPr>
        <p:spPr>
          <a:xfrm rot="0">
            <a:off x="14036711" y="7488016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943012" y="7283443"/>
            <a:ext cx="3241728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true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Wsparcie uczniów w indywidualnym tempie nauki: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-46737" y="3018002"/>
            <a:ext cx="8646551" cy="4971767"/>
          </a:xfrm>
          <a:custGeom>
            <a:avLst/>
            <a:gdLst/>
            <a:ahLst/>
            <a:cxnLst/>
            <a:rect r="r" b="b" t="t" l="l"/>
            <a:pathLst>
              <a:path h="4971767" w="8646551">
                <a:moveTo>
                  <a:pt x="0" y="0"/>
                </a:moveTo>
                <a:lnTo>
                  <a:pt x="8646552" y="0"/>
                </a:lnTo>
                <a:lnTo>
                  <a:pt x="8646552" y="4971767"/>
                </a:lnTo>
                <a:lnTo>
                  <a:pt x="0" y="4971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2116078" y="5258879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889000" y="1031011"/>
            <a:ext cx="4316765" cy="4316765"/>
          </a:xfrm>
          <a:custGeom>
            <a:avLst/>
            <a:gdLst/>
            <a:ahLst/>
            <a:cxnLst/>
            <a:rect r="r" b="b" t="t" l="l"/>
            <a:pathLst>
              <a:path h="4316765" w="4316765">
                <a:moveTo>
                  <a:pt x="0" y="0"/>
                </a:moveTo>
                <a:lnTo>
                  <a:pt x="4316765" y="0"/>
                </a:lnTo>
                <a:lnTo>
                  <a:pt x="4316765" y="4316765"/>
                </a:lnTo>
                <a:lnTo>
                  <a:pt x="0" y="4316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1028700"/>
            <a:ext cx="9225231" cy="8229600"/>
            <a:chOff x="0" y="0"/>
            <a:chExt cx="12300307" cy="10972800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3"/>
            <a:srcRect l="12930" t="0" r="24014" b="0"/>
            <a:stretch>
              <a:fillRect/>
            </a:stretch>
          </p:blipFill>
          <p:spPr>
            <a:xfrm flipH="false" flipV="false">
              <a:off x="0" y="0"/>
              <a:ext cx="12300307" cy="10972800"/>
            </a:xfrm>
            <a:prstGeom prst="rect">
              <a:avLst/>
            </a:prstGeom>
          </p:spPr>
        </p:pic>
      </p:grpSp>
      <p:sp>
        <p:nvSpPr>
          <p:cNvPr name="Freeform 12" id="12"/>
          <p:cNvSpPr/>
          <p:nvPr/>
        </p:nvSpPr>
        <p:spPr>
          <a:xfrm flipH="false" flipV="false" rot="0">
            <a:off x="10764569" y="1455693"/>
            <a:ext cx="2264398" cy="2264398"/>
          </a:xfrm>
          <a:custGeom>
            <a:avLst/>
            <a:gdLst/>
            <a:ahLst/>
            <a:cxnLst/>
            <a:rect r="r" b="b" t="t" l="l"/>
            <a:pathLst>
              <a:path h="2264398" w="2264398">
                <a:moveTo>
                  <a:pt x="0" y="0"/>
                </a:moveTo>
                <a:lnTo>
                  <a:pt x="2264398" y="0"/>
                </a:lnTo>
                <a:lnTo>
                  <a:pt x="2264398" y="2264398"/>
                </a:lnTo>
                <a:lnTo>
                  <a:pt x="0" y="2264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767541" y="269185"/>
            <a:ext cx="4440338" cy="1070487"/>
          </a:xfrm>
          <a:custGeom>
            <a:avLst/>
            <a:gdLst/>
            <a:ahLst/>
            <a:cxnLst/>
            <a:rect r="r" b="b" t="t" l="l"/>
            <a:pathLst>
              <a:path h="1070487" w="4440338">
                <a:moveTo>
                  <a:pt x="0" y="0"/>
                </a:moveTo>
                <a:lnTo>
                  <a:pt x="4440337" y="0"/>
                </a:lnTo>
                <a:lnTo>
                  <a:pt x="4440337" y="1070488"/>
                </a:lnTo>
                <a:lnTo>
                  <a:pt x="0" y="1070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767541" y="2098654"/>
            <a:ext cx="6059693" cy="118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1F2020"/>
                </a:solidFill>
                <a:latin typeface="Anton"/>
                <a:ea typeface="Anton"/>
                <a:cs typeface="Anton"/>
                <a:sym typeface="Anton"/>
              </a:rPr>
              <a:t>PODSUMOWANIE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767541" y="3890676"/>
            <a:ext cx="4830411" cy="1708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7402C6"/>
                </a:solidFill>
                <a:latin typeface="Anton"/>
                <a:ea typeface="Anton"/>
                <a:cs typeface="Anton"/>
                <a:sym typeface="Anton"/>
              </a:rPr>
              <a:t>NOTTA.AI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499918" y="9638067"/>
            <a:ext cx="54746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b="true" sz="14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767541" y="6783615"/>
            <a:ext cx="4830411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Dzięki tym funkcjonalnościom Notta AI może stać się integralnym narzędziem w nowoczesnej edukacji, wspierając zarówno proces nauczania, jak i uczenia się.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5889000" y="1031011"/>
            <a:ext cx="4316765" cy="4316765"/>
          </a:xfrm>
          <a:custGeom>
            <a:avLst/>
            <a:gdLst/>
            <a:ahLst/>
            <a:cxnLst/>
            <a:rect r="r" b="b" t="t" l="l"/>
            <a:pathLst>
              <a:path h="4316765" w="4316765">
                <a:moveTo>
                  <a:pt x="0" y="0"/>
                </a:moveTo>
                <a:lnTo>
                  <a:pt x="4316765" y="0"/>
                </a:lnTo>
                <a:lnTo>
                  <a:pt x="4316765" y="4316765"/>
                </a:lnTo>
                <a:lnTo>
                  <a:pt x="0" y="4316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0" y="1028700"/>
            <a:ext cx="8408303" cy="9258300"/>
            <a:chOff x="0" y="0"/>
            <a:chExt cx="11211071" cy="12344400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3"/>
            <a:srcRect l="4590" t="0" r="4590" b="0"/>
            <a:stretch>
              <a:fillRect/>
            </a:stretch>
          </p:blipFill>
          <p:spPr>
            <a:xfrm flipH="false" flipV="false">
              <a:off x="0" y="0"/>
              <a:ext cx="11211071" cy="12344400"/>
            </a:xfrm>
            <a:prstGeom prst="rect">
              <a:avLst/>
            </a:prstGeom>
          </p:spPr>
        </p:pic>
      </p:grpSp>
      <p:sp>
        <p:nvSpPr>
          <p:cNvPr name="Freeform 11" id="11"/>
          <p:cNvSpPr/>
          <p:nvPr/>
        </p:nvSpPr>
        <p:spPr>
          <a:xfrm flipH="false" flipV="false" rot="0">
            <a:off x="9883689" y="1832671"/>
            <a:ext cx="1242423" cy="1242423"/>
          </a:xfrm>
          <a:custGeom>
            <a:avLst/>
            <a:gdLst/>
            <a:ahLst/>
            <a:cxnLst/>
            <a:rect r="r" b="b" t="t" l="l"/>
            <a:pathLst>
              <a:path h="1242423" w="1242423">
                <a:moveTo>
                  <a:pt x="0" y="0"/>
                </a:moveTo>
                <a:lnTo>
                  <a:pt x="1242423" y="0"/>
                </a:lnTo>
                <a:lnTo>
                  <a:pt x="1242423" y="1242422"/>
                </a:lnTo>
                <a:lnTo>
                  <a:pt x="0" y="1242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7499918" y="9638067"/>
            <a:ext cx="547464" cy="240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b="true" sz="14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419176" y="2272955"/>
            <a:ext cx="5328489" cy="92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20"/>
              </a:lnSpc>
            </a:pPr>
            <a:r>
              <a:rPr lang="en-US" sz="6000">
                <a:solidFill>
                  <a:srgbClr val="1F2020"/>
                </a:solidFill>
                <a:latin typeface="Anton"/>
                <a:ea typeface="Anton"/>
                <a:cs typeface="Anton"/>
                <a:sym typeface="Anton"/>
              </a:rPr>
              <a:t>O Modelu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419176" y="3239217"/>
            <a:ext cx="5328489" cy="92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20"/>
              </a:lnSpc>
            </a:pPr>
            <a:r>
              <a:rPr lang="en-US" sz="6000">
                <a:solidFill>
                  <a:srgbClr val="7402C6"/>
                </a:solidFill>
                <a:latin typeface="Anton"/>
                <a:ea typeface="Anton"/>
                <a:cs typeface="Anton"/>
                <a:sym typeface="Anton"/>
              </a:rPr>
              <a:t>Notta AI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419176" y="4949273"/>
            <a:ext cx="6266982" cy="3164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51"/>
              </a:lnSpc>
              <a:spcBef>
                <a:spcPct val="0"/>
              </a:spcBef>
            </a:pPr>
            <a:r>
              <a:rPr lang="en-US" sz="1822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Notta wykorzystuje technologie automatycznego rozpoznawania mowy (ASR) oraz przetwarzania języka naturalnego (NLP) do konwersji mowy na tekst. Podczas spotkań na żywo lub z nagrań, narzędzie nagrywa dźwięk, przekształca go w tekst i identyfikuje kluczowe punkty dyskusji, zadania oraz decyzje. Automatycznie konwertuje Twoje  spotkania, wywiady lub nagrania na przeszukiwalny tekst. Możesz transkrybować, edytować, podsumowywać i współpracować, wszystko w jednym przepływie pracy, aby pozostać produktywnym.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2116078" y="5258879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889000" y="1031011"/>
            <a:ext cx="4316765" cy="4316765"/>
          </a:xfrm>
          <a:custGeom>
            <a:avLst/>
            <a:gdLst/>
            <a:ahLst/>
            <a:cxnLst/>
            <a:rect r="r" b="b" t="t" l="l"/>
            <a:pathLst>
              <a:path h="4316765" w="4316765">
                <a:moveTo>
                  <a:pt x="0" y="0"/>
                </a:moveTo>
                <a:lnTo>
                  <a:pt x="4316765" y="0"/>
                </a:lnTo>
                <a:lnTo>
                  <a:pt x="4316765" y="4316765"/>
                </a:lnTo>
                <a:lnTo>
                  <a:pt x="0" y="4316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098956" y="1097956"/>
            <a:ext cx="8160344" cy="8160344"/>
            <a:chOff x="0" y="0"/>
            <a:chExt cx="10880458" cy="10880458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3"/>
            <a:srcRect l="18749" t="0" r="18750" b="0"/>
            <a:stretch>
              <a:fillRect/>
            </a:stretch>
          </p:blipFill>
          <p:spPr>
            <a:xfrm flipH="false" flipV="false">
              <a:off x="0" y="0"/>
              <a:ext cx="10880458" cy="10880458"/>
            </a:xfrm>
            <a:prstGeom prst="rect">
              <a:avLst/>
            </a:prstGeom>
          </p:spPr>
        </p:pic>
      </p:grpSp>
      <p:sp>
        <p:nvSpPr>
          <p:cNvPr name="Freeform 12" id="12"/>
          <p:cNvSpPr/>
          <p:nvPr/>
        </p:nvSpPr>
        <p:spPr>
          <a:xfrm flipH="false" flipV="false" rot="0">
            <a:off x="1817989" y="1821880"/>
            <a:ext cx="1242423" cy="1242423"/>
          </a:xfrm>
          <a:custGeom>
            <a:avLst/>
            <a:gdLst/>
            <a:ahLst/>
            <a:cxnLst/>
            <a:rect r="r" b="b" t="t" l="l"/>
            <a:pathLst>
              <a:path h="1242423" w="1242423">
                <a:moveTo>
                  <a:pt x="0" y="0"/>
                </a:moveTo>
                <a:lnTo>
                  <a:pt x="1242422" y="0"/>
                </a:lnTo>
                <a:lnTo>
                  <a:pt x="1242422" y="1242423"/>
                </a:lnTo>
                <a:lnTo>
                  <a:pt x="0" y="12424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7499918" y="9638067"/>
            <a:ext cx="547464" cy="240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b="true" sz="14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53475" y="2262164"/>
            <a:ext cx="5543837" cy="92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20"/>
              </a:lnSpc>
            </a:pPr>
            <a:r>
              <a:rPr lang="en-US" sz="6000">
                <a:solidFill>
                  <a:srgbClr val="1F2020"/>
                </a:solidFill>
                <a:latin typeface="Anton"/>
                <a:ea typeface="Anton"/>
                <a:cs typeface="Anton"/>
                <a:sym typeface="Anton"/>
              </a:rPr>
              <a:t>Kluczowe funkcje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53475" y="3228427"/>
            <a:ext cx="5328489" cy="92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20"/>
              </a:lnSpc>
            </a:pPr>
            <a:r>
              <a:rPr lang="en-US" sz="6000">
                <a:solidFill>
                  <a:srgbClr val="7402C6"/>
                </a:solidFill>
                <a:latin typeface="Anton"/>
                <a:ea typeface="Anton"/>
                <a:cs typeface="Anton"/>
                <a:sym typeface="Anton"/>
              </a:rPr>
              <a:t>Notta.ai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53475" y="4640173"/>
            <a:ext cx="5891706" cy="4407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Automatyczna transkrypcja: Konwertuje mowę na tekst w czasie rzeczywistym lub z nagrań, obsługując 58 języków. </a:t>
            </a:r>
          </a:p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Tłumaczenie: Umożliwia tłumaczenie transkrypcji na 42 języki, co jest przydatne w międzynarodowych zespołach. </a:t>
            </a:r>
          </a:p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Podsumowania AI: Generuje zwięzłe podsumowania spotkań, uwzględniając kluczowe punkty, decyzje i zadania do wykonania. </a:t>
            </a:r>
          </a:p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Identyfikacja mówców: Rozróżnia poszczególnych uczestników rozmowy, co ułatwia analizę transkrypcji. </a:t>
            </a:r>
          </a:p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Integracje: Łączy się z narzędziami takimi jak Slack, Salesforce oraz platformami do wideokonferencji, umożliwiając płynną integrację w codziennym przepływie pracy.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2116078" y="5258879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889000" y="1031011"/>
            <a:ext cx="4316765" cy="4316765"/>
          </a:xfrm>
          <a:custGeom>
            <a:avLst/>
            <a:gdLst/>
            <a:ahLst/>
            <a:cxnLst/>
            <a:rect r="r" b="b" t="t" l="l"/>
            <a:pathLst>
              <a:path h="4316765" w="4316765">
                <a:moveTo>
                  <a:pt x="0" y="0"/>
                </a:moveTo>
                <a:lnTo>
                  <a:pt x="4316765" y="0"/>
                </a:lnTo>
                <a:lnTo>
                  <a:pt x="4316765" y="4316765"/>
                </a:lnTo>
                <a:lnTo>
                  <a:pt x="0" y="4316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098956" y="1097956"/>
            <a:ext cx="8160344" cy="8160344"/>
            <a:chOff x="0" y="0"/>
            <a:chExt cx="10880458" cy="10880458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>
              <a:off x="0" y="0"/>
              <a:ext cx="10880458" cy="10880458"/>
            </a:xfrm>
            <a:prstGeom prst="rect">
              <a:avLst/>
            </a:prstGeom>
          </p:spPr>
        </p:pic>
      </p:grpSp>
      <p:sp>
        <p:nvSpPr>
          <p:cNvPr name="Freeform 12" id="12"/>
          <p:cNvSpPr/>
          <p:nvPr/>
        </p:nvSpPr>
        <p:spPr>
          <a:xfrm flipH="false" flipV="false" rot="0">
            <a:off x="1817989" y="1821880"/>
            <a:ext cx="1242423" cy="1242423"/>
          </a:xfrm>
          <a:custGeom>
            <a:avLst/>
            <a:gdLst/>
            <a:ahLst/>
            <a:cxnLst/>
            <a:rect r="r" b="b" t="t" l="l"/>
            <a:pathLst>
              <a:path h="1242423" w="1242423">
                <a:moveTo>
                  <a:pt x="0" y="0"/>
                </a:moveTo>
                <a:lnTo>
                  <a:pt x="1242422" y="0"/>
                </a:lnTo>
                <a:lnTo>
                  <a:pt x="1242422" y="1242423"/>
                </a:lnTo>
                <a:lnTo>
                  <a:pt x="0" y="12424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7499918" y="9638067"/>
            <a:ext cx="54746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b="true" sz="14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53475" y="2262164"/>
            <a:ext cx="6637141" cy="92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20"/>
              </a:lnSpc>
            </a:pPr>
            <a:r>
              <a:rPr lang="en-US" sz="6000">
                <a:solidFill>
                  <a:srgbClr val="1F2020"/>
                </a:solidFill>
                <a:latin typeface="Anton"/>
                <a:ea typeface="Anton"/>
                <a:cs typeface="Anton"/>
                <a:sym typeface="Anton"/>
              </a:rPr>
              <a:t>Kiedy jest przydatna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53475" y="3228427"/>
            <a:ext cx="5328489" cy="92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20"/>
              </a:lnSpc>
            </a:pPr>
            <a:r>
              <a:rPr lang="en-US" sz="6000">
                <a:solidFill>
                  <a:srgbClr val="7402C6"/>
                </a:solidFill>
                <a:latin typeface="Anton"/>
                <a:ea typeface="Anton"/>
                <a:cs typeface="Anton"/>
                <a:sym typeface="Anton"/>
              </a:rPr>
              <a:t>Notta.ai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53475" y="4640173"/>
            <a:ext cx="6272706" cy="4683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Spotkania biznesowe: Automatyczna transkrypcja i podsumowania pozwalają skupić się na dyskusji, eliminując konieczność ręcznego notowania. </a:t>
            </a:r>
          </a:p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Wywiady: Dokładne zapisy rozmów są nieocenione dla dziennikarzy i rekruterów, umożliwiając łatwą analizę i cytowanie. </a:t>
            </a:r>
          </a:p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Edukacja: Studenci mogą transkrybować wykłady i prezentacje, co ułatwia naukę i przyswajanie materiału. </a:t>
            </a:r>
          </a:p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Tworzenie treści: Podcasterzy i twórcy wideo mogą szybko generować transkrypcje swoich materiałów, co wspiera proces tworzenia treści i zwiększa ich dostępność. </a:t>
            </a:r>
          </a:p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Dzięki Notta oszczędzasz czas i zwiększasz efektywność pracy, mając pewność, że żadne istotne informacje nie umkną Twojej uwadze.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2116078" y="5258879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889000" y="1031011"/>
            <a:ext cx="4316765" cy="4316765"/>
          </a:xfrm>
          <a:custGeom>
            <a:avLst/>
            <a:gdLst/>
            <a:ahLst/>
            <a:cxnLst/>
            <a:rect r="r" b="b" t="t" l="l"/>
            <a:pathLst>
              <a:path h="4316765" w="4316765">
                <a:moveTo>
                  <a:pt x="0" y="0"/>
                </a:moveTo>
                <a:lnTo>
                  <a:pt x="4316765" y="0"/>
                </a:lnTo>
                <a:lnTo>
                  <a:pt x="4316765" y="4316765"/>
                </a:lnTo>
                <a:lnTo>
                  <a:pt x="0" y="4316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098956" y="1097956"/>
            <a:ext cx="8160344" cy="8160344"/>
            <a:chOff x="0" y="0"/>
            <a:chExt cx="10880458" cy="10880458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>
              <a:off x="0" y="0"/>
              <a:ext cx="10880458" cy="10880458"/>
            </a:xfrm>
            <a:prstGeom prst="rect">
              <a:avLst/>
            </a:prstGeom>
          </p:spPr>
        </p:pic>
      </p:grpSp>
      <p:sp>
        <p:nvSpPr>
          <p:cNvPr name="Freeform 12" id="12"/>
          <p:cNvSpPr/>
          <p:nvPr/>
        </p:nvSpPr>
        <p:spPr>
          <a:xfrm flipH="false" flipV="false" rot="0">
            <a:off x="1817989" y="1821880"/>
            <a:ext cx="1242423" cy="1242423"/>
          </a:xfrm>
          <a:custGeom>
            <a:avLst/>
            <a:gdLst/>
            <a:ahLst/>
            <a:cxnLst/>
            <a:rect r="r" b="b" t="t" l="l"/>
            <a:pathLst>
              <a:path h="1242423" w="1242423">
                <a:moveTo>
                  <a:pt x="0" y="0"/>
                </a:moveTo>
                <a:lnTo>
                  <a:pt x="1242422" y="0"/>
                </a:lnTo>
                <a:lnTo>
                  <a:pt x="1242422" y="1242423"/>
                </a:lnTo>
                <a:lnTo>
                  <a:pt x="0" y="12424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7499918" y="9638067"/>
            <a:ext cx="54746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b="true" sz="14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53475" y="2271689"/>
            <a:ext cx="8972837" cy="843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0"/>
              </a:lnSpc>
            </a:pPr>
            <a:r>
              <a:rPr lang="en-US" sz="5500">
                <a:solidFill>
                  <a:srgbClr val="1F2020"/>
                </a:solidFill>
                <a:latin typeface="Anton"/>
                <a:ea typeface="Anton"/>
                <a:cs typeface="Anton"/>
                <a:sym typeface="Anton"/>
              </a:rPr>
              <a:t>Automatyczna transkrypcja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53475" y="3228427"/>
            <a:ext cx="5328489" cy="92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320"/>
              </a:lnSpc>
            </a:pPr>
            <a:r>
              <a:rPr lang="en-US" sz="6000">
                <a:solidFill>
                  <a:srgbClr val="7402C6"/>
                </a:solidFill>
                <a:latin typeface="Anton"/>
                <a:ea typeface="Anton"/>
                <a:cs typeface="Anton"/>
                <a:sym typeface="Anton"/>
              </a:rPr>
              <a:t>Notta.ai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53475" y="4640173"/>
            <a:ext cx="6272706" cy="192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Notta AI wykorzystuje zaawansowaną technologię automatycznego rozpoznawania mowy (ASR), aby w czasie rzeczywistym przekształcać mowę na tekst. Działa zarówno na żywo podczas rozmów, jak i na podstawie wcześniej nagranych plików audio lub wideo. System obsługuje 58 języków, co czyni go wszechstronnym narzędziem dla użytkowników z różnych zakątków świata.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7499918" y="9638067"/>
            <a:ext cx="54746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b="true" sz="14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06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2116078" y="5258879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89000" y="1031011"/>
            <a:ext cx="4316765" cy="4316765"/>
          </a:xfrm>
          <a:custGeom>
            <a:avLst/>
            <a:gdLst/>
            <a:ahLst/>
            <a:cxnLst/>
            <a:rect r="r" b="b" t="t" l="l"/>
            <a:pathLst>
              <a:path h="4316765" w="4316765">
                <a:moveTo>
                  <a:pt x="0" y="0"/>
                </a:moveTo>
                <a:lnTo>
                  <a:pt x="4316765" y="0"/>
                </a:lnTo>
                <a:lnTo>
                  <a:pt x="4316765" y="4316765"/>
                </a:lnTo>
                <a:lnTo>
                  <a:pt x="0" y="4316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47671" y="1565078"/>
            <a:ext cx="1242423" cy="1242423"/>
          </a:xfrm>
          <a:custGeom>
            <a:avLst/>
            <a:gdLst/>
            <a:ahLst/>
            <a:cxnLst/>
            <a:rect r="r" b="b" t="t" l="l"/>
            <a:pathLst>
              <a:path h="1242423" w="1242423">
                <a:moveTo>
                  <a:pt x="0" y="0"/>
                </a:moveTo>
                <a:lnTo>
                  <a:pt x="1242423" y="0"/>
                </a:lnTo>
                <a:lnTo>
                  <a:pt x="1242423" y="1242423"/>
                </a:lnTo>
                <a:lnTo>
                  <a:pt x="0" y="12424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083158" y="2005362"/>
            <a:ext cx="9007178" cy="880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54"/>
              </a:lnSpc>
            </a:pPr>
            <a:r>
              <a:rPr lang="en-US" sz="5700">
                <a:solidFill>
                  <a:srgbClr val="1F2020"/>
                </a:solidFill>
                <a:latin typeface="Anton"/>
                <a:ea typeface="Anton"/>
                <a:cs typeface="Anton"/>
                <a:sym typeface="Anton"/>
              </a:rPr>
              <a:t>Automatyczna transkrypcja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2083158" y="4324846"/>
            <a:ext cx="677751" cy="677751"/>
            <a:chOff x="0" y="0"/>
            <a:chExt cx="178502" cy="1785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3080278" y="4652546"/>
            <a:ext cx="3106811" cy="73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Umożliwia natychmiastowy zapis rozmów, co eliminuje konieczność robienia notatek.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173978" y="4500844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080278" y="4296271"/>
            <a:ext cx="3353800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b="true" sz="1599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Spotkania online i konferencje: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7169921" y="4324846"/>
            <a:ext cx="677751" cy="677751"/>
            <a:chOff x="0" y="0"/>
            <a:chExt cx="178502" cy="17850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8167041" y="4652546"/>
            <a:ext cx="3106811" cy="983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Automatyczna transkrypcja pozwala łatwo tworzyć treści pisemne na potrzeby edycji lub publikacji.</a:t>
            </a:r>
          </a:p>
          <a:p>
            <a:pPr algn="l">
              <a:lnSpc>
                <a:spcPts val="1960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7260741" y="4500844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167041" y="4296271"/>
            <a:ext cx="3784496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b="true" sz="1599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Nagrania wywiadów lub podcastów: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2083158" y="6456180"/>
            <a:ext cx="677751" cy="677751"/>
            <a:chOff x="0" y="0"/>
            <a:chExt cx="178502" cy="17850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3080278" y="6783880"/>
            <a:ext cx="310681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Studenci mogą nagrywać wykłady i uzyskiwać ich dokładne tekstowe odwzorowanie, co ułatwia naukę i przyswajanie informacji.</a:t>
            </a:r>
          </a:p>
          <a:p>
            <a:pPr algn="l">
              <a:lnSpc>
                <a:spcPts val="1960"/>
              </a:lnSpc>
              <a:spcBef>
                <a:spcPct val="0"/>
              </a:spcBef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2173978" y="6632178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080278" y="6427605"/>
            <a:ext cx="2012018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b="true" sz="1599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Edukacja: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7169921" y="6456180"/>
            <a:ext cx="677751" cy="677751"/>
            <a:chOff x="0" y="0"/>
            <a:chExt cx="178502" cy="17850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8167041" y="6783880"/>
            <a:ext cx="3106811" cy="1478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Dzięki wsparciu dla wielu języków, Notta AI umożliwia użytkownikom transkrypcję mowy w ich preferowanym języku, co zwiększa jej dostępność i uniwersalność.</a:t>
            </a:r>
          </a:p>
          <a:p>
            <a:pPr algn="l">
              <a:lnSpc>
                <a:spcPts val="1960"/>
              </a:lnSpc>
              <a:spcBef>
                <a:spcPct val="0"/>
              </a:spcBef>
            </a:pPr>
          </a:p>
        </p:txBody>
      </p:sp>
      <p:sp>
        <p:nvSpPr>
          <p:cNvPr name="TextBox 35" id="35"/>
          <p:cNvSpPr txBox="true"/>
          <p:nvPr/>
        </p:nvSpPr>
        <p:spPr>
          <a:xfrm rot="0">
            <a:off x="7260741" y="6632178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167041" y="6427605"/>
            <a:ext cx="2012018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b="true" sz="1599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Wsparcie: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168883" y="3043063"/>
            <a:ext cx="7751834" cy="54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true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Funkcja ta jest szczególnie przydatna w sytuacjach takich jak: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12084871" y="2886234"/>
            <a:ext cx="5962511" cy="5319170"/>
          </a:xfrm>
          <a:custGeom>
            <a:avLst/>
            <a:gdLst/>
            <a:ahLst/>
            <a:cxnLst/>
            <a:rect r="r" b="b" t="t" l="l"/>
            <a:pathLst>
              <a:path h="5319170" w="5962511">
                <a:moveTo>
                  <a:pt x="0" y="0"/>
                </a:moveTo>
                <a:lnTo>
                  <a:pt x="5962511" y="0"/>
                </a:lnTo>
                <a:lnTo>
                  <a:pt x="5962511" y="5319170"/>
                </a:lnTo>
                <a:lnTo>
                  <a:pt x="0" y="5319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2116078" y="5258879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889000" y="1031011"/>
            <a:ext cx="4316765" cy="4316765"/>
          </a:xfrm>
          <a:custGeom>
            <a:avLst/>
            <a:gdLst/>
            <a:ahLst/>
            <a:cxnLst/>
            <a:rect r="r" b="b" t="t" l="l"/>
            <a:pathLst>
              <a:path h="4316765" w="4316765">
                <a:moveTo>
                  <a:pt x="0" y="0"/>
                </a:moveTo>
                <a:lnTo>
                  <a:pt x="4316765" y="0"/>
                </a:lnTo>
                <a:lnTo>
                  <a:pt x="4316765" y="4316765"/>
                </a:lnTo>
                <a:lnTo>
                  <a:pt x="0" y="4316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47671" y="1565078"/>
            <a:ext cx="1242423" cy="1242423"/>
          </a:xfrm>
          <a:custGeom>
            <a:avLst/>
            <a:gdLst/>
            <a:ahLst/>
            <a:cxnLst/>
            <a:rect r="r" b="b" t="t" l="l"/>
            <a:pathLst>
              <a:path h="1242423" w="1242423">
                <a:moveTo>
                  <a:pt x="0" y="0"/>
                </a:moveTo>
                <a:lnTo>
                  <a:pt x="1242423" y="0"/>
                </a:lnTo>
                <a:lnTo>
                  <a:pt x="1242423" y="1242423"/>
                </a:lnTo>
                <a:lnTo>
                  <a:pt x="0" y="12424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083158" y="4324846"/>
            <a:ext cx="677751" cy="677751"/>
            <a:chOff x="0" y="0"/>
            <a:chExt cx="178502" cy="17850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083158" y="6456180"/>
            <a:ext cx="677751" cy="677751"/>
            <a:chOff x="0" y="0"/>
            <a:chExt cx="178502" cy="17850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6757928" y="3098623"/>
            <a:ext cx="11301259" cy="5947288"/>
          </a:xfrm>
          <a:custGeom>
            <a:avLst/>
            <a:gdLst/>
            <a:ahLst/>
            <a:cxnLst/>
            <a:rect r="r" b="b" t="t" l="l"/>
            <a:pathLst>
              <a:path h="5947288" w="11301259">
                <a:moveTo>
                  <a:pt x="0" y="0"/>
                </a:moveTo>
                <a:lnTo>
                  <a:pt x="11301259" y="0"/>
                </a:lnTo>
                <a:lnTo>
                  <a:pt x="11301259" y="5947288"/>
                </a:lnTo>
                <a:lnTo>
                  <a:pt x="0" y="59472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7499918" y="9638067"/>
            <a:ext cx="54746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b="true" sz="14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07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083158" y="2005362"/>
            <a:ext cx="9007178" cy="880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54"/>
              </a:lnSpc>
            </a:pPr>
            <a:r>
              <a:rPr lang="en-US" sz="5700">
                <a:solidFill>
                  <a:srgbClr val="1F2020"/>
                </a:solidFill>
                <a:latin typeface="Anton"/>
                <a:ea typeface="Anton"/>
                <a:cs typeface="Anton"/>
                <a:sym typeface="Anton"/>
              </a:rPr>
              <a:t>Jak korzystać z Notta AI?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080278" y="4871621"/>
            <a:ext cx="3206202" cy="73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Możesz zalogować się również przez konto na mediach społecznościowych typu google.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173978" y="4500844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080278" y="4296271"/>
            <a:ext cx="3353800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true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Zarejestruj konto na stronie https://www.notta.ai/pl.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3080278" y="6783880"/>
            <a:ext cx="3106811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wybierz opcję 'Nowa transkrypcja'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173978" y="6632178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080278" y="6427605"/>
            <a:ext cx="2012018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b="true" sz="1599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Zaloguj się: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2116078" y="5258879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889000" y="1031011"/>
            <a:ext cx="4316765" cy="4316765"/>
          </a:xfrm>
          <a:custGeom>
            <a:avLst/>
            <a:gdLst/>
            <a:ahLst/>
            <a:cxnLst/>
            <a:rect r="r" b="b" t="t" l="l"/>
            <a:pathLst>
              <a:path h="4316765" w="4316765">
                <a:moveTo>
                  <a:pt x="0" y="0"/>
                </a:moveTo>
                <a:lnTo>
                  <a:pt x="4316765" y="0"/>
                </a:lnTo>
                <a:lnTo>
                  <a:pt x="4316765" y="4316765"/>
                </a:lnTo>
                <a:lnTo>
                  <a:pt x="0" y="4316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47671" y="1565078"/>
            <a:ext cx="1242423" cy="1242423"/>
          </a:xfrm>
          <a:custGeom>
            <a:avLst/>
            <a:gdLst/>
            <a:ahLst/>
            <a:cxnLst/>
            <a:rect r="r" b="b" t="t" l="l"/>
            <a:pathLst>
              <a:path h="1242423" w="1242423">
                <a:moveTo>
                  <a:pt x="0" y="0"/>
                </a:moveTo>
                <a:lnTo>
                  <a:pt x="1242423" y="0"/>
                </a:lnTo>
                <a:lnTo>
                  <a:pt x="1242423" y="1242423"/>
                </a:lnTo>
                <a:lnTo>
                  <a:pt x="0" y="12424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083158" y="4324846"/>
            <a:ext cx="677751" cy="677751"/>
            <a:chOff x="0" y="0"/>
            <a:chExt cx="178502" cy="17850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083158" y="6456180"/>
            <a:ext cx="677751" cy="677751"/>
            <a:chOff x="0" y="0"/>
            <a:chExt cx="178502" cy="17850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6746123" y="3189393"/>
            <a:ext cx="11301259" cy="5947288"/>
          </a:xfrm>
          <a:custGeom>
            <a:avLst/>
            <a:gdLst/>
            <a:ahLst/>
            <a:cxnLst/>
            <a:rect r="r" b="b" t="t" l="l"/>
            <a:pathLst>
              <a:path h="5947288" w="11301259">
                <a:moveTo>
                  <a:pt x="0" y="0"/>
                </a:moveTo>
                <a:lnTo>
                  <a:pt x="11301259" y="0"/>
                </a:lnTo>
                <a:lnTo>
                  <a:pt x="11301259" y="5947288"/>
                </a:lnTo>
                <a:lnTo>
                  <a:pt x="0" y="59472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7499918" y="9638067"/>
            <a:ext cx="54746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b="true" sz="14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08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083158" y="2005362"/>
            <a:ext cx="9007178" cy="880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54"/>
              </a:lnSpc>
            </a:pPr>
            <a:r>
              <a:rPr lang="en-US" sz="5700">
                <a:solidFill>
                  <a:srgbClr val="1F2020"/>
                </a:solidFill>
                <a:latin typeface="Anton"/>
                <a:ea typeface="Anton"/>
                <a:cs typeface="Anton"/>
                <a:sym typeface="Anton"/>
              </a:rPr>
              <a:t>Jak korzystać z Notta AI?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030583" y="4663404"/>
            <a:ext cx="3206202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Plik audio/wideo lub nagrywaj na żywo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173978" y="4500844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080278" y="4296271"/>
            <a:ext cx="3353800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b="true" sz="1599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Załaduj plik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080278" y="6783880"/>
            <a:ext cx="3106811" cy="73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 Po zakończeniu nagrywania przeglądaj transkrypcję.</a:t>
            </a:r>
          </a:p>
          <a:p>
            <a:pPr algn="l">
              <a:lnSpc>
                <a:spcPts val="1960"/>
              </a:lnSpc>
              <a:spcBef>
                <a:spcPct val="0"/>
              </a:spcBef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2173978" y="6632178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080278" y="6427605"/>
            <a:ext cx="2012018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b="true" sz="1599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Koniec nagrywania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028700" cy="1028700"/>
            <a:chOff x="0" y="0"/>
            <a:chExt cx="270933" cy="2709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259300" y="9258300"/>
            <a:ext cx="1028700" cy="1028700"/>
            <a:chOff x="0" y="0"/>
            <a:chExt cx="27093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2116078" y="5258879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889000" y="1031011"/>
            <a:ext cx="4316765" cy="4316765"/>
          </a:xfrm>
          <a:custGeom>
            <a:avLst/>
            <a:gdLst/>
            <a:ahLst/>
            <a:cxnLst/>
            <a:rect r="r" b="b" t="t" l="l"/>
            <a:pathLst>
              <a:path h="4316765" w="4316765">
                <a:moveTo>
                  <a:pt x="0" y="0"/>
                </a:moveTo>
                <a:lnTo>
                  <a:pt x="4316765" y="0"/>
                </a:lnTo>
                <a:lnTo>
                  <a:pt x="4316765" y="4316765"/>
                </a:lnTo>
                <a:lnTo>
                  <a:pt x="0" y="4316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47671" y="1565078"/>
            <a:ext cx="1242423" cy="1242423"/>
          </a:xfrm>
          <a:custGeom>
            <a:avLst/>
            <a:gdLst/>
            <a:ahLst/>
            <a:cxnLst/>
            <a:rect r="r" b="b" t="t" l="l"/>
            <a:pathLst>
              <a:path h="1242423" w="1242423">
                <a:moveTo>
                  <a:pt x="0" y="0"/>
                </a:moveTo>
                <a:lnTo>
                  <a:pt x="1242423" y="0"/>
                </a:lnTo>
                <a:lnTo>
                  <a:pt x="1242423" y="1242423"/>
                </a:lnTo>
                <a:lnTo>
                  <a:pt x="0" y="12424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083158" y="4324846"/>
            <a:ext cx="677751" cy="677751"/>
            <a:chOff x="0" y="0"/>
            <a:chExt cx="178502" cy="17850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083158" y="6456180"/>
            <a:ext cx="677751" cy="677751"/>
            <a:chOff x="0" y="0"/>
            <a:chExt cx="178502" cy="17850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8502" cy="178502"/>
            </a:xfrm>
            <a:custGeom>
              <a:avLst/>
              <a:gdLst/>
              <a:ahLst/>
              <a:cxnLst/>
              <a:rect r="r" b="b" t="t" l="l"/>
              <a:pathLst>
                <a:path h="178502" w="178502">
                  <a:moveTo>
                    <a:pt x="0" y="0"/>
                  </a:moveTo>
                  <a:lnTo>
                    <a:pt x="178502" y="0"/>
                  </a:lnTo>
                  <a:lnTo>
                    <a:pt x="178502" y="178502"/>
                  </a:lnTo>
                  <a:lnTo>
                    <a:pt x="0" y="178502"/>
                  </a:lnTo>
                  <a:close/>
                </a:path>
              </a:pathLst>
            </a:custGeom>
            <a:gradFill rotWithShape="true">
              <a:gsLst>
                <a:gs pos="0">
                  <a:srgbClr val="E300FF">
                    <a:alpha val="100000"/>
                  </a:srgbClr>
                </a:gs>
                <a:gs pos="100000">
                  <a:srgbClr val="00068A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78502" cy="2166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6586746" y="2988615"/>
            <a:ext cx="11301259" cy="5933161"/>
          </a:xfrm>
          <a:custGeom>
            <a:avLst/>
            <a:gdLst/>
            <a:ahLst/>
            <a:cxnLst/>
            <a:rect r="r" b="b" t="t" l="l"/>
            <a:pathLst>
              <a:path h="5933161" w="11301259">
                <a:moveTo>
                  <a:pt x="0" y="0"/>
                </a:moveTo>
                <a:lnTo>
                  <a:pt x="11301259" y="0"/>
                </a:lnTo>
                <a:lnTo>
                  <a:pt x="11301259" y="5933161"/>
                </a:lnTo>
                <a:lnTo>
                  <a:pt x="0" y="59331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7499918" y="9638067"/>
            <a:ext cx="54746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b="true" sz="14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09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083158" y="2005362"/>
            <a:ext cx="9007178" cy="880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54"/>
              </a:lnSpc>
            </a:pPr>
            <a:r>
              <a:rPr lang="en-US" sz="5700">
                <a:solidFill>
                  <a:srgbClr val="1F2020"/>
                </a:solidFill>
                <a:latin typeface="Anton"/>
                <a:ea typeface="Anton"/>
                <a:cs typeface="Anton"/>
                <a:sym typeface="Anton"/>
              </a:rPr>
              <a:t>Jak korzystać z Notta AI?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030583" y="4663404"/>
            <a:ext cx="3206202" cy="73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Użyj funkcji podsumowania, aby wyodrębnić kluczowe punkty.</a:t>
            </a:r>
          </a:p>
          <a:p>
            <a:pPr algn="l">
              <a:lnSpc>
                <a:spcPts val="1960"/>
              </a:lnSpc>
              <a:spcBef>
                <a:spcPct val="0"/>
              </a:spcBef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2173978" y="4500844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080278" y="4296271"/>
            <a:ext cx="3353800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b="true" sz="1599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Podsumowanie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080278" y="6783880"/>
            <a:ext cx="2758941" cy="73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Eksportuj transkrypcję w preferowanym formacie (PDF, Word, itp.)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173978" y="6632178"/>
            <a:ext cx="49611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04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080278" y="6427605"/>
            <a:ext cx="2012018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b="true" sz="1599">
                <a:solidFill>
                  <a:srgbClr val="E300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Eksportuj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DAGclWp5ZGU</dc:identifier>
  <dcterms:modified xsi:type="dcterms:W3CDTF">2011-08-01T06:04:30Z</dcterms:modified>
  <cp:revision>1</cp:revision>
  <dc:title>Purple Gradient Artificial Intelligence Presentation</dc:title>
</cp:coreProperties>
</file>